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  <p:sldId id="282" r:id="rId20"/>
    <p:sldId id="283" r:id="rId21"/>
    <p:sldId id="285" r:id="rId22"/>
    <p:sldId id="281" r:id="rId23"/>
    <p:sldId id="284" r:id="rId24"/>
    <p:sldId id="286" r:id="rId25"/>
    <p:sldId id="276" r:id="rId26"/>
    <p:sldId id="277" r:id="rId27"/>
    <p:sldId id="278" r:id="rId28"/>
    <p:sldId id="287" r:id="rId29"/>
    <p:sldId id="279" r:id="rId30"/>
    <p:sldId id="280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4102"/>
  </p:normalViewPr>
  <p:slideViewPr>
    <p:cSldViewPr snapToGrid="0" snapToObjects="1">
      <p:cViewPr varScale="1">
        <p:scale>
          <a:sx n="201" d="100"/>
          <a:sy n="20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BE805-48D2-9741-A57D-ABE92B761248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C8473-64DF-2B44-BDDB-7095ED1CC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plotyear.py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water_years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/12147600_09.01.88-12.01.89.png -b 09.01.88 12.01.89 -p1dm y -p15dm y -p30dm y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47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6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3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7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5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plotyear.py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water_years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/12147600_09.01.%s-12.01.%s.png -b 09.01.%s 12.01.%s -p1dm y -p15dm y -p30dm y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476F4-318B-9242-B62E-AAFCE5E620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1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plotyear.py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water_years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/12147600_09.01.%s-12.01.%s.png -b 09.01.%s 12.01.%s -p1dm y -p15dm y -p30dm y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-mm 15d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476F4-318B-9242-B62E-AAFCE5E620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1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9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03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19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plotmedyear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plothighyear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plotlowyear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plotmedyear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60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plotmedyear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plotmedyear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7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8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8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/09.01.1959-12.01.2020.png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09.01.1959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8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plotyear.py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water_years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/12147600_09.01.%s-12.01.%s.png -b 09.01.%s 12.01.%s -p1dm y -p15dm y -p30dm y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mean_discharge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[ft^3/m]" %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22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5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getminmax.py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minmaxs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/09.01.1995-12.01.2020.png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infile_stream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ginevramoore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/Desktop/CEWA568/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final_project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/data/all_data_12147600.csv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infile_snotel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../data/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skookum_snotel.csv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-b 09.01.1995 12.01.2020 -c1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-u1 [inches]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8473-64DF-2B44-BDDB-7095ED1CC6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F662-DCF2-8142-AB1A-42343D839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3B251-607D-6446-A8A4-9FC2AD3F5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FD464-45C0-3843-A9F1-BB96FEDE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5D66A-94C7-FA44-A467-00FA0347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51A21-F40B-6E42-862A-B75F230D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D453-E592-624A-8832-5CF5523A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69FEE-DCB6-A642-B2FC-C09D1CF6B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D8C7D-EEE1-BC4B-8A22-7B08B148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9561E-FEBC-A54E-A6D7-E8CE8EB7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C9AE-0BAE-EC46-A391-FDD5E565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36CB3-E212-FC41-B78F-620B85CD6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EDB84-F047-9941-9716-0FAC64786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CE426-5403-E94E-82BD-9FFCD236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15EC-26A2-A64C-91F6-35C4813F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6ECC-2BBF-9E40-AC9F-680345B3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7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D2A6-8137-3348-8A45-20A7F608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BE64-1CF3-2242-901A-D736CDDA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20FB-062E-6243-800E-AC95A7C4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4D270-585E-D749-965D-C2C1E3C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4694-D265-4145-8225-072742BF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00C-BB47-5C4C-A766-1AC7F4F2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088E-FE09-FF49-A09B-0AF42D23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ACDA-5FD8-2B4B-9842-03630DEA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7DDFE-3C84-2C41-BE84-6B48032F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B8E7-962F-8043-B0C0-39CEA16E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A56A-3511-4E47-95F0-B30BB35F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0BD8-3737-0147-BE43-1764D5932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5454F-304A-A44F-8E58-ABB8F5753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B2EDC-1899-2E43-BF44-7942C841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ADCD3-AD76-444E-AE24-E43F01BF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19560-755F-004D-B44F-2F2D344C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94D-6855-D94E-9020-3BA3C26E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6F39C-931C-1C49-87C5-6E3357B7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FB34E-1855-1641-8F4D-CF62BBEAA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6678D-3060-5344-8502-B4FF0B579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8CD93-3A03-5A49-A50C-4C92ECCEA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8E6EA4-0F38-4846-968A-EF7E41EA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74275-945E-3540-B4B3-038A1385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B5B73-5338-1240-BFFB-DA66FC34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7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FB37-16EF-A84A-9113-55DAFCDE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5CF5D-6C39-9947-9D40-969B5DE3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6A813-3375-794B-AE97-D980C70C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AFA84-E28C-9642-B4DB-C91F46DB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2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6FD57-2671-CE41-9322-998A5048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AE2D-95A1-4147-802F-1033F4F4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632A8-8A00-7A48-A0F9-907E4A6D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C48C-A467-BE42-9891-64D09BC3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9875-F36F-5947-A68A-930F74FE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D4618-86D3-E54C-AB96-B94C96A5E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82733-6F9B-614B-8C33-C5B60323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21350-B437-AC49-AA00-164D79A4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BC7B5-CE3B-9743-A774-899D5386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0AE7-A93A-0242-8756-E3620C13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E68C6-9FA9-B043-A62B-94957B02C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994BF-0C7E-3D43-957A-650CF3619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F0096-80BF-8946-A090-0CD14C26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8626F-BEBA-1F42-89AF-B161D7B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79FAB-1EE7-A54F-807F-E306BD11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2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F9E39-9B6A-FB40-8F35-616D2124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7DC3B-45AE-0A49-9BCF-D06162F8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D570-2B02-FC40-BC0C-6EED49CF1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D98E5-96F6-034F-99CF-5CBF78EA200C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8114-3C63-5448-8B80-D6437B226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40567-B592-2D4E-AF34-DC54C8DA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1075D-8AE9-4542-974A-4127E8ECF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aterdata.usgs.gov/nwis/dv?referred_module=sw&amp;site_no=1214760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A398-1140-D04E-9A1F-3D16AD5B2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Tolt River Basin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01E29-EC8E-3E4F-8F45-5D14E2556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Snow Hydrology 2021</a:t>
            </a:r>
          </a:p>
          <a:p>
            <a:r>
              <a:rPr lang="en-US" dirty="0"/>
              <a:t>Final Project scoping</a:t>
            </a:r>
          </a:p>
          <a:p>
            <a:r>
              <a:rPr lang="en-US" dirty="0"/>
              <a:t>1/20/2021</a:t>
            </a:r>
          </a:p>
        </p:txBody>
      </p:sp>
    </p:spTree>
    <p:extLst>
      <p:ext uri="{BB962C8B-B14F-4D97-AF65-F5344CB8AC3E}">
        <p14:creationId xmlns:p14="http://schemas.microsoft.com/office/powerpoint/2010/main" val="362204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6566" y="1665801"/>
            <a:ext cx="8738868" cy="51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6566" y="1712410"/>
            <a:ext cx="8738868" cy="50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6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4617" y="1712410"/>
            <a:ext cx="8302765" cy="50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BDDCF7D-B280-FA43-B1A5-83D7D4A3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0" y="1927860"/>
            <a:ext cx="7162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4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966F8F-9CD7-6146-A241-D60E56B7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7" y="1027906"/>
            <a:ext cx="9303176" cy="5270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38169-91AD-E04D-91F3-FFE8B5BE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A56F-859A-BC4F-9584-A9D460629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310" y="191135"/>
            <a:ext cx="10515600" cy="149955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Use this script to run all of the years available for this site:</a:t>
            </a:r>
          </a:p>
          <a:p>
            <a:pPr lvl="1"/>
            <a:r>
              <a:rPr lang="en-US" sz="1600" dirty="0"/>
              <a:t>/path/CEWA568/</a:t>
            </a:r>
            <a:r>
              <a:rPr lang="en-US" sz="1600" dirty="0" err="1"/>
              <a:t>final_project</a:t>
            </a:r>
            <a:r>
              <a:rPr lang="en-US" sz="1600" dirty="0"/>
              <a:t>/processing/</a:t>
            </a:r>
            <a:r>
              <a:rPr lang="en-US" sz="1600" dirty="0" err="1"/>
              <a:t>plot_all_years_individually.py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It calls: /path/CEWA568/</a:t>
            </a:r>
            <a:r>
              <a:rPr lang="en-US" sz="1600" dirty="0" err="1"/>
              <a:t>final_project</a:t>
            </a:r>
            <a:r>
              <a:rPr lang="en-US" sz="1600" dirty="0"/>
              <a:t>/processing/</a:t>
            </a:r>
            <a:r>
              <a:rPr lang="en-US" sz="1600" dirty="0" err="1"/>
              <a:t>plotyear.py</a:t>
            </a:r>
            <a:endParaRPr lang="en-US" sz="1600" dirty="0"/>
          </a:p>
          <a:p>
            <a:r>
              <a:rPr lang="en-US" sz="1600" dirty="0"/>
              <a:t>See arguments in notes for example of </a:t>
            </a:r>
            <a:r>
              <a:rPr lang="en-US" sz="1600" dirty="0" err="1"/>
              <a:t>plotyear.py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AE78A-4768-B745-85C2-A8B34235FE0B}"/>
              </a:ext>
            </a:extLst>
          </p:cNvPr>
          <p:cNvSpPr txBox="1"/>
          <p:nvPr/>
        </p:nvSpPr>
        <p:spPr>
          <a:xfrm>
            <a:off x="6096000" y="6308209"/>
            <a:ext cx="572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 these minimum/maximum values on the next slide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EAB6BF-13DD-7344-AE0B-1134989CF738}"/>
              </a:ext>
            </a:extLst>
          </p:cNvPr>
          <p:cNvCxnSpPr>
            <a:cxnSpLocks/>
          </p:cNvCxnSpPr>
          <p:nvPr/>
        </p:nvCxnSpPr>
        <p:spPr>
          <a:xfrm flipH="1" flipV="1">
            <a:off x="6543675" y="5129213"/>
            <a:ext cx="4192906" cy="1178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9ED984-A7C5-BE4A-B2AB-649815C50FC6}"/>
              </a:ext>
            </a:extLst>
          </p:cNvPr>
          <p:cNvCxnSpPr>
            <a:cxnSpLocks/>
          </p:cNvCxnSpPr>
          <p:nvPr/>
        </p:nvCxnSpPr>
        <p:spPr>
          <a:xfrm flipH="1" flipV="1">
            <a:off x="5357813" y="2353469"/>
            <a:ext cx="1523048" cy="3954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8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26565" y="1689316"/>
            <a:ext cx="8738870" cy="51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BD6-8EE8-0A4B-A756-4835974B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7944" y="1712410"/>
            <a:ext cx="8676112" cy="50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8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3DC31-B974-A04D-8B97-81072F53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4617" y="1822873"/>
            <a:ext cx="8302765" cy="48780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9E0256-52D9-8E45-829A-5C364E0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</p:spTree>
    <p:extLst>
      <p:ext uri="{BB962C8B-B14F-4D97-AF65-F5344CB8AC3E}">
        <p14:creationId xmlns:p14="http://schemas.microsoft.com/office/powerpoint/2010/main" val="310748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9E0256-52D9-8E45-829A-5C364E0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mins and </a:t>
            </a:r>
            <a:r>
              <a:rPr lang="en-US" dirty="0" err="1"/>
              <a:t>maxs</a:t>
            </a:r>
            <a:r>
              <a:rPr lang="en-US" dirty="0"/>
              <a:t> to see if there is a trend in the timing or magnitude of these values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70C4C1-41E9-AC44-ACA0-6DE7E357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87" y="1690688"/>
            <a:ext cx="8302625" cy="50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5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63B87-775A-364F-B406-86E5A62F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7558" y="0"/>
            <a:ext cx="8207541" cy="6839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2E5A7-0563-3848-8E5C-21A8574C29C6}"/>
              </a:ext>
            </a:extLst>
          </p:cNvPr>
          <p:cNvSpPr txBox="1"/>
          <p:nvPr/>
        </p:nvSpPr>
        <p:spPr>
          <a:xfrm>
            <a:off x="3750733" y="8937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45F5B-08A0-624D-9549-8612689A4306}"/>
              </a:ext>
            </a:extLst>
          </p:cNvPr>
          <p:cNvSpPr txBox="1"/>
          <p:nvPr/>
        </p:nvSpPr>
        <p:spPr>
          <a:xfrm>
            <a:off x="4087149" y="8937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B4891-72A7-5E49-A311-31E5F01D792C}"/>
              </a:ext>
            </a:extLst>
          </p:cNvPr>
          <p:cNvSpPr txBox="1"/>
          <p:nvPr/>
        </p:nvSpPr>
        <p:spPr>
          <a:xfrm>
            <a:off x="4469747" y="8937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FD11D-AB13-4346-948A-834DF3E769A3}"/>
              </a:ext>
            </a:extLst>
          </p:cNvPr>
          <p:cNvSpPr txBox="1"/>
          <p:nvPr/>
        </p:nvSpPr>
        <p:spPr>
          <a:xfrm>
            <a:off x="4852345" y="8937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5107-CE67-FD49-BEA1-0FE482B837C6}"/>
              </a:ext>
            </a:extLst>
          </p:cNvPr>
          <p:cNvSpPr txBox="1"/>
          <p:nvPr/>
        </p:nvSpPr>
        <p:spPr>
          <a:xfrm>
            <a:off x="5234943" y="8937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386-788C-874C-9F6C-4D1DE4479514}"/>
              </a:ext>
            </a:extLst>
          </p:cNvPr>
          <p:cNvSpPr txBox="1"/>
          <p:nvPr/>
        </p:nvSpPr>
        <p:spPr>
          <a:xfrm>
            <a:off x="5614743" y="8937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B8778-3FE0-3348-AE66-B0E411AF185F}"/>
              </a:ext>
            </a:extLst>
          </p:cNvPr>
          <p:cNvSpPr txBox="1"/>
          <p:nvPr/>
        </p:nvSpPr>
        <p:spPr>
          <a:xfrm>
            <a:off x="5950132" y="8937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427C3-7CF6-554B-885B-641A3649371A}"/>
              </a:ext>
            </a:extLst>
          </p:cNvPr>
          <p:cNvSpPr txBox="1"/>
          <p:nvPr/>
        </p:nvSpPr>
        <p:spPr>
          <a:xfrm>
            <a:off x="6364380" y="8937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49B3E-24D0-FB49-ABAC-6272D6743A67}"/>
              </a:ext>
            </a:extLst>
          </p:cNvPr>
          <p:cNvSpPr txBox="1"/>
          <p:nvPr/>
        </p:nvSpPr>
        <p:spPr>
          <a:xfrm>
            <a:off x="6702220" y="8937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E652C-5703-B149-8CB6-EF7DB4A63382}"/>
              </a:ext>
            </a:extLst>
          </p:cNvPr>
          <p:cNvSpPr txBox="1"/>
          <p:nvPr/>
        </p:nvSpPr>
        <p:spPr>
          <a:xfrm>
            <a:off x="7129576" y="8937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F2374-3A62-654B-9953-9B071C947BFA}"/>
              </a:ext>
            </a:extLst>
          </p:cNvPr>
          <p:cNvSpPr txBox="1"/>
          <p:nvPr/>
        </p:nvSpPr>
        <p:spPr>
          <a:xfrm>
            <a:off x="7512174" y="8937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19D79-07FB-D64E-9730-902889EBBC41}"/>
              </a:ext>
            </a:extLst>
          </p:cNvPr>
          <p:cNvSpPr txBox="1"/>
          <p:nvPr/>
        </p:nvSpPr>
        <p:spPr>
          <a:xfrm>
            <a:off x="7891974" y="8937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B9A37-3C45-F549-A3EE-EA0D0E452E94}"/>
              </a:ext>
            </a:extLst>
          </p:cNvPr>
          <p:cNvSpPr txBox="1"/>
          <p:nvPr/>
        </p:nvSpPr>
        <p:spPr>
          <a:xfrm>
            <a:off x="8272121" y="8937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823EC-3CBB-A04E-BADA-A9C2E92E7D38}"/>
              </a:ext>
            </a:extLst>
          </p:cNvPr>
          <p:cNvSpPr txBox="1"/>
          <p:nvPr/>
        </p:nvSpPr>
        <p:spPr>
          <a:xfrm>
            <a:off x="8652268" y="8937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C99A6-D0A9-8747-9801-9EC6E6E052BD}"/>
              </a:ext>
            </a:extLst>
          </p:cNvPr>
          <p:cNvSpPr txBox="1"/>
          <p:nvPr/>
        </p:nvSpPr>
        <p:spPr>
          <a:xfrm>
            <a:off x="9034866" y="8937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8060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AB88-6074-354E-9B8A-82636BE1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Tolt River Basin USGS Stream gage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D36A4-36B2-584E-99E1-C5E13D77D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USGS 12147600 SOUTH FORK TOLT RIVER NEAR INDEX,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  <a:endParaRPr lang="en-US" dirty="0"/>
          </a:p>
          <a:p>
            <a:r>
              <a:rPr lang="en-US" dirty="0"/>
              <a:t>USGS 12147470 NF TOLT RIVER ABOVE YELLOW CREEK NR CARNATION,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</a:p>
          <a:p>
            <a:r>
              <a:rPr lang="en-US" dirty="0"/>
              <a:t>USGS 12148000 SOUTH FORK TOLT RIVER NEAR CARNATION,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</a:p>
          <a:p>
            <a:r>
              <a:rPr lang="en-US" dirty="0"/>
              <a:t>USGS 12148300 SF TOLT RIVER BL REGULATING BASIN NR CARNATION,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</a:p>
          <a:p>
            <a:r>
              <a:rPr lang="en-US" dirty="0"/>
              <a:t>USGS 12148500 TOLT RIVER NEAR CARNATION, WA </a:t>
            </a:r>
            <a:r>
              <a:rPr lang="en-US" dirty="0">
                <a:solidFill>
                  <a:srgbClr val="FF0000"/>
                </a:solidFill>
              </a:rPr>
              <a:t>(does not have turbidity)</a:t>
            </a:r>
          </a:p>
        </p:txBody>
      </p:sp>
    </p:spTree>
    <p:extLst>
      <p:ext uri="{BB962C8B-B14F-4D97-AF65-F5344CB8AC3E}">
        <p14:creationId xmlns:p14="http://schemas.microsoft.com/office/powerpoint/2010/main" val="91769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63B87-775A-364F-B406-86E5A62F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7558" y="0"/>
            <a:ext cx="8207541" cy="6839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2E5A7-0563-3848-8E5C-21A8574C29C6}"/>
              </a:ext>
            </a:extLst>
          </p:cNvPr>
          <p:cNvSpPr txBox="1"/>
          <p:nvPr/>
        </p:nvSpPr>
        <p:spPr>
          <a:xfrm>
            <a:off x="3779308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45F5B-08A0-624D-9549-8612689A4306}"/>
              </a:ext>
            </a:extLst>
          </p:cNvPr>
          <p:cNvSpPr txBox="1"/>
          <p:nvPr/>
        </p:nvSpPr>
        <p:spPr>
          <a:xfrm>
            <a:off x="4115724" y="53228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B4891-72A7-5E49-A311-31E5F01D792C}"/>
              </a:ext>
            </a:extLst>
          </p:cNvPr>
          <p:cNvSpPr txBox="1"/>
          <p:nvPr/>
        </p:nvSpPr>
        <p:spPr>
          <a:xfrm>
            <a:off x="4498322" y="532288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FD11D-AB13-4346-948A-834DF3E769A3}"/>
              </a:ext>
            </a:extLst>
          </p:cNvPr>
          <p:cNvSpPr txBox="1"/>
          <p:nvPr/>
        </p:nvSpPr>
        <p:spPr>
          <a:xfrm>
            <a:off x="4880920" y="53228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5107-CE67-FD49-BEA1-0FE482B837C6}"/>
              </a:ext>
            </a:extLst>
          </p:cNvPr>
          <p:cNvSpPr txBox="1"/>
          <p:nvPr/>
        </p:nvSpPr>
        <p:spPr>
          <a:xfrm>
            <a:off x="5263518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386-788C-874C-9F6C-4D1DE4479514}"/>
              </a:ext>
            </a:extLst>
          </p:cNvPr>
          <p:cNvSpPr txBox="1"/>
          <p:nvPr/>
        </p:nvSpPr>
        <p:spPr>
          <a:xfrm>
            <a:off x="5643318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B8778-3FE0-3348-AE66-B0E411AF185F}"/>
              </a:ext>
            </a:extLst>
          </p:cNvPr>
          <p:cNvSpPr txBox="1"/>
          <p:nvPr/>
        </p:nvSpPr>
        <p:spPr>
          <a:xfrm>
            <a:off x="5978707" y="53228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427C3-7CF6-554B-885B-641A3649371A}"/>
              </a:ext>
            </a:extLst>
          </p:cNvPr>
          <p:cNvSpPr txBox="1"/>
          <p:nvPr/>
        </p:nvSpPr>
        <p:spPr>
          <a:xfrm>
            <a:off x="6392955" y="53228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49B3E-24D0-FB49-ABAC-6272D6743A67}"/>
              </a:ext>
            </a:extLst>
          </p:cNvPr>
          <p:cNvSpPr txBox="1"/>
          <p:nvPr/>
        </p:nvSpPr>
        <p:spPr>
          <a:xfrm>
            <a:off x="6730795" y="53228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E652C-5703-B149-8CB6-EF7DB4A63382}"/>
              </a:ext>
            </a:extLst>
          </p:cNvPr>
          <p:cNvSpPr txBox="1"/>
          <p:nvPr/>
        </p:nvSpPr>
        <p:spPr>
          <a:xfrm>
            <a:off x="7158151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F2374-3A62-654B-9953-9B071C947BFA}"/>
              </a:ext>
            </a:extLst>
          </p:cNvPr>
          <p:cNvSpPr txBox="1"/>
          <p:nvPr/>
        </p:nvSpPr>
        <p:spPr>
          <a:xfrm>
            <a:off x="7540749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19D79-07FB-D64E-9730-902889EBBC41}"/>
              </a:ext>
            </a:extLst>
          </p:cNvPr>
          <p:cNvSpPr txBox="1"/>
          <p:nvPr/>
        </p:nvSpPr>
        <p:spPr>
          <a:xfrm>
            <a:off x="7920549" y="53228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B9A37-3C45-F549-A3EE-EA0D0E452E94}"/>
              </a:ext>
            </a:extLst>
          </p:cNvPr>
          <p:cNvSpPr txBox="1"/>
          <p:nvPr/>
        </p:nvSpPr>
        <p:spPr>
          <a:xfrm>
            <a:off x="8300696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823EC-3CBB-A04E-BADA-A9C2E92E7D38}"/>
              </a:ext>
            </a:extLst>
          </p:cNvPr>
          <p:cNvSpPr txBox="1"/>
          <p:nvPr/>
        </p:nvSpPr>
        <p:spPr>
          <a:xfrm>
            <a:off x="8680843" y="53228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C99A6-D0A9-8747-9801-9EC6E6E052BD}"/>
              </a:ext>
            </a:extLst>
          </p:cNvPr>
          <p:cNvSpPr txBox="1"/>
          <p:nvPr/>
        </p:nvSpPr>
        <p:spPr>
          <a:xfrm>
            <a:off x="9063441" y="532288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8120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63B87-775A-364F-B406-86E5A62F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7558" y="0"/>
            <a:ext cx="8207540" cy="6839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2E5A7-0563-3848-8E5C-21A8574C29C6}"/>
              </a:ext>
            </a:extLst>
          </p:cNvPr>
          <p:cNvSpPr txBox="1"/>
          <p:nvPr/>
        </p:nvSpPr>
        <p:spPr>
          <a:xfrm>
            <a:off x="3779308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45F5B-08A0-624D-9549-8612689A4306}"/>
              </a:ext>
            </a:extLst>
          </p:cNvPr>
          <p:cNvSpPr txBox="1"/>
          <p:nvPr/>
        </p:nvSpPr>
        <p:spPr>
          <a:xfrm>
            <a:off x="4115724" y="53228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B4891-72A7-5E49-A311-31E5F01D792C}"/>
              </a:ext>
            </a:extLst>
          </p:cNvPr>
          <p:cNvSpPr txBox="1"/>
          <p:nvPr/>
        </p:nvSpPr>
        <p:spPr>
          <a:xfrm>
            <a:off x="4498322" y="532288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FD11D-AB13-4346-948A-834DF3E769A3}"/>
              </a:ext>
            </a:extLst>
          </p:cNvPr>
          <p:cNvSpPr txBox="1"/>
          <p:nvPr/>
        </p:nvSpPr>
        <p:spPr>
          <a:xfrm>
            <a:off x="4880920" y="53228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5107-CE67-FD49-BEA1-0FE482B837C6}"/>
              </a:ext>
            </a:extLst>
          </p:cNvPr>
          <p:cNvSpPr txBox="1"/>
          <p:nvPr/>
        </p:nvSpPr>
        <p:spPr>
          <a:xfrm>
            <a:off x="5263518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386-788C-874C-9F6C-4D1DE4479514}"/>
              </a:ext>
            </a:extLst>
          </p:cNvPr>
          <p:cNvSpPr txBox="1"/>
          <p:nvPr/>
        </p:nvSpPr>
        <p:spPr>
          <a:xfrm>
            <a:off x="5643318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B8778-3FE0-3348-AE66-B0E411AF185F}"/>
              </a:ext>
            </a:extLst>
          </p:cNvPr>
          <p:cNvSpPr txBox="1"/>
          <p:nvPr/>
        </p:nvSpPr>
        <p:spPr>
          <a:xfrm>
            <a:off x="5978707" y="53228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427C3-7CF6-554B-885B-641A3649371A}"/>
              </a:ext>
            </a:extLst>
          </p:cNvPr>
          <p:cNvSpPr txBox="1"/>
          <p:nvPr/>
        </p:nvSpPr>
        <p:spPr>
          <a:xfrm>
            <a:off x="6392955" y="53228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49B3E-24D0-FB49-ABAC-6272D6743A67}"/>
              </a:ext>
            </a:extLst>
          </p:cNvPr>
          <p:cNvSpPr txBox="1"/>
          <p:nvPr/>
        </p:nvSpPr>
        <p:spPr>
          <a:xfrm>
            <a:off x="6730795" y="53228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E652C-5703-B149-8CB6-EF7DB4A63382}"/>
              </a:ext>
            </a:extLst>
          </p:cNvPr>
          <p:cNvSpPr txBox="1"/>
          <p:nvPr/>
        </p:nvSpPr>
        <p:spPr>
          <a:xfrm>
            <a:off x="7158151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F2374-3A62-654B-9953-9B071C947BFA}"/>
              </a:ext>
            </a:extLst>
          </p:cNvPr>
          <p:cNvSpPr txBox="1"/>
          <p:nvPr/>
        </p:nvSpPr>
        <p:spPr>
          <a:xfrm>
            <a:off x="7540749" y="5322888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19D79-07FB-D64E-9730-902889EBBC41}"/>
              </a:ext>
            </a:extLst>
          </p:cNvPr>
          <p:cNvSpPr txBox="1"/>
          <p:nvPr/>
        </p:nvSpPr>
        <p:spPr>
          <a:xfrm>
            <a:off x="7920549" y="53228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B9A37-3C45-F549-A3EE-EA0D0E452E94}"/>
              </a:ext>
            </a:extLst>
          </p:cNvPr>
          <p:cNvSpPr txBox="1"/>
          <p:nvPr/>
        </p:nvSpPr>
        <p:spPr>
          <a:xfrm>
            <a:off x="8300696" y="5322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823EC-3CBB-A04E-BADA-A9C2E92E7D38}"/>
              </a:ext>
            </a:extLst>
          </p:cNvPr>
          <p:cNvSpPr txBox="1"/>
          <p:nvPr/>
        </p:nvSpPr>
        <p:spPr>
          <a:xfrm>
            <a:off x="8680843" y="532288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C99A6-D0A9-8747-9801-9EC6E6E052BD}"/>
              </a:ext>
            </a:extLst>
          </p:cNvPr>
          <p:cNvSpPr txBox="1"/>
          <p:nvPr/>
        </p:nvSpPr>
        <p:spPr>
          <a:xfrm>
            <a:off x="9063441" y="532288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2776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02B84-E8E3-9D4F-9251-6E141704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0847" y="0"/>
            <a:ext cx="8120964" cy="6839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A745C-1A3A-BA44-B451-C9C99D5BEBD8}"/>
              </a:ext>
            </a:extLst>
          </p:cNvPr>
          <p:cNvSpPr txBox="1"/>
          <p:nvPr/>
        </p:nvSpPr>
        <p:spPr>
          <a:xfrm>
            <a:off x="376502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3C54F-4CD7-5348-ABD2-4EB9650ECED6}"/>
              </a:ext>
            </a:extLst>
          </p:cNvPr>
          <p:cNvSpPr txBox="1"/>
          <p:nvPr/>
        </p:nvSpPr>
        <p:spPr>
          <a:xfrm>
            <a:off x="4101437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595F4-B239-6C45-A82B-1F41890627B8}"/>
              </a:ext>
            </a:extLst>
          </p:cNvPr>
          <p:cNvSpPr txBox="1"/>
          <p:nvPr/>
        </p:nvSpPr>
        <p:spPr>
          <a:xfrm>
            <a:off x="4484035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377F4-66A3-534C-87CE-B33649476B72}"/>
              </a:ext>
            </a:extLst>
          </p:cNvPr>
          <p:cNvSpPr txBox="1"/>
          <p:nvPr/>
        </p:nvSpPr>
        <p:spPr>
          <a:xfrm>
            <a:off x="4866633" y="53943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1E246-2F2B-4842-B6BD-A4F5BB4AC0B8}"/>
              </a:ext>
            </a:extLst>
          </p:cNvPr>
          <p:cNvSpPr txBox="1"/>
          <p:nvPr/>
        </p:nvSpPr>
        <p:spPr>
          <a:xfrm>
            <a:off x="5249231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8D85C-2BF9-1B4C-867E-9E6FC0B783F8}"/>
              </a:ext>
            </a:extLst>
          </p:cNvPr>
          <p:cNvSpPr txBox="1"/>
          <p:nvPr/>
        </p:nvSpPr>
        <p:spPr>
          <a:xfrm>
            <a:off x="562903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E50AF-F4D8-9646-BDF6-56970ADB1E3E}"/>
              </a:ext>
            </a:extLst>
          </p:cNvPr>
          <p:cNvSpPr txBox="1"/>
          <p:nvPr/>
        </p:nvSpPr>
        <p:spPr>
          <a:xfrm>
            <a:off x="5964420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484DA-91C1-9846-9FD5-669E64534261}"/>
              </a:ext>
            </a:extLst>
          </p:cNvPr>
          <p:cNvSpPr txBox="1"/>
          <p:nvPr/>
        </p:nvSpPr>
        <p:spPr>
          <a:xfrm>
            <a:off x="6378668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8CE0E-BEF7-8C43-BB2A-3A2E561AD79B}"/>
              </a:ext>
            </a:extLst>
          </p:cNvPr>
          <p:cNvSpPr txBox="1"/>
          <p:nvPr/>
        </p:nvSpPr>
        <p:spPr>
          <a:xfrm>
            <a:off x="6716508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C4DF1-9E54-004D-95A1-2015F92E45DE}"/>
              </a:ext>
            </a:extLst>
          </p:cNvPr>
          <p:cNvSpPr txBox="1"/>
          <p:nvPr/>
        </p:nvSpPr>
        <p:spPr>
          <a:xfrm>
            <a:off x="7143864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3BE7D-535C-8947-BE24-970CE0A83C7D}"/>
              </a:ext>
            </a:extLst>
          </p:cNvPr>
          <p:cNvSpPr txBox="1"/>
          <p:nvPr/>
        </p:nvSpPr>
        <p:spPr>
          <a:xfrm>
            <a:off x="7526462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E4727-52B8-2F4C-89AD-50E504493E30}"/>
              </a:ext>
            </a:extLst>
          </p:cNvPr>
          <p:cNvSpPr txBox="1"/>
          <p:nvPr/>
        </p:nvSpPr>
        <p:spPr>
          <a:xfrm>
            <a:off x="7906262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C81D1-DD57-5E4A-92DB-AAB2A62D174D}"/>
              </a:ext>
            </a:extLst>
          </p:cNvPr>
          <p:cNvSpPr txBox="1"/>
          <p:nvPr/>
        </p:nvSpPr>
        <p:spPr>
          <a:xfrm>
            <a:off x="8286409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C57D7-51FA-6043-93D9-6F2D3C5D0E8B}"/>
              </a:ext>
            </a:extLst>
          </p:cNvPr>
          <p:cNvSpPr txBox="1"/>
          <p:nvPr/>
        </p:nvSpPr>
        <p:spPr>
          <a:xfrm>
            <a:off x="8666556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FEDC0-746A-9D44-BB63-2A499A216C4A}"/>
              </a:ext>
            </a:extLst>
          </p:cNvPr>
          <p:cNvSpPr txBox="1"/>
          <p:nvPr/>
        </p:nvSpPr>
        <p:spPr>
          <a:xfrm>
            <a:off x="9049154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09610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02B84-E8E3-9D4F-9251-6E141704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0848" y="0"/>
            <a:ext cx="8120962" cy="6839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A745C-1A3A-BA44-B451-C9C99D5BEBD8}"/>
              </a:ext>
            </a:extLst>
          </p:cNvPr>
          <p:cNvSpPr txBox="1"/>
          <p:nvPr/>
        </p:nvSpPr>
        <p:spPr>
          <a:xfrm>
            <a:off x="376502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3C54F-4CD7-5348-ABD2-4EB9650ECED6}"/>
              </a:ext>
            </a:extLst>
          </p:cNvPr>
          <p:cNvSpPr txBox="1"/>
          <p:nvPr/>
        </p:nvSpPr>
        <p:spPr>
          <a:xfrm>
            <a:off x="4101437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595F4-B239-6C45-A82B-1F41890627B8}"/>
              </a:ext>
            </a:extLst>
          </p:cNvPr>
          <p:cNvSpPr txBox="1"/>
          <p:nvPr/>
        </p:nvSpPr>
        <p:spPr>
          <a:xfrm>
            <a:off x="4484035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377F4-66A3-534C-87CE-B33649476B72}"/>
              </a:ext>
            </a:extLst>
          </p:cNvPr>
          <p:cNvSpPr txBox="1"/>
          <p:nvPr/>
        </p:nvSpPr>
        <p:spPr>
          <a:xfrm>
            <a:off x="4866633" y="53943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1E246-2F2B-4842-B6BD-A4F5BB4AC0B8}"/>
              </a:ext>
            </a:extLst>
          </p:cNvPr>
          <p:cNvSpPr txBox="1"/>
          <p:nvPr/>
        </p:nvSpPr>
        <p:spPr>
          <a:xfrm>
            <a:off x="5249231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8D85C-2BF9-1B4C-867E-9E6FC0B783F8}"/>
              </a:ext>
            </a:extLst>
          </p:cNvPr>
          <p:cNvSpPr txBox="1"/>
          <p:nvPr/>
        </p:nvSpPr>
        <p:spPr>
          <a:xfrm>
            <a:off x="562903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E50AF-F4D8-9646-BDF6-56970ADB1E3E}"/>
              </a:ext>
            </a:extLst>
          </p:cNvPr>
          <p:cNvSpPr txBox="1"/>
          <p:nvPr/>
        </p:nvSpPr>
        <p:spPr>
          <a:xfrm>
            <a:off x="5964420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484DA-91C1-9846-9FD5-669E64534261}"/>
              </a:ext>
            </a:extLst>
          </p:cNvPr>
          <p:cNvSpPr txBox="1"/>
          <p:nvPr/>
        </p:nvSpPr>
        <p:spPr>
          <a:xfrm>
            <a:off x="6378668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8CE0E-BEF7-8C43-BB2A-3A2E561AD79B}"/>
              </a:ext>
            </a:extLst>
          </p:cNvPr>
          <p:cNvSpPr txBox="1"/>
          <p:nvPr/>
        </p:nvSpPr>
        <p:spPr>
          <a:xfrm>
            <a:off x="6716508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C4DF1-9E54-004D-95A1-2015F92E45DE}"/>
              </a:ext>
            </a:extLst>
          </p:cNvPr>
          <p:cNvSpPr txBox="1"/>
          <p:nvPr/>
        </p:nvSpPr>
        <p:spPr>
          <a:xfrm>
            <a:off x="7143864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3BE7D-535C-8947-BE24-970CE0A83C7D}"/>
              </a:ext>
            </a:extLst>
          </p:cNvPr>
          <p:cNvSpPr txBox="1"/>
          <p:nvPr/>
        </p:nvSpPr>
        <p:spPr>
          <a:xfrm>
            <a:off x="7526462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E4727-52B8-2F4C-89AD-50E504493E30}"/>
              </a:ext>
            </a:extLst>
          </p:cNvPr>
          <p:cNvSpPr txBox="1"/>
          <p:nvPr/>
        </p:nvSpPr>
        <p:spPr>
          <a:xfrm>
            <a:off x="7906262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C81D1-DD57-5E4A-92DB-AAB2A62D174D}"/>
              </a:ext>
            </a:extLst>
          </p:cNvPr>
          <p:cNvSpPr txBox="1"/>
          <p:nvPr/>
        </p:nvSpPr>
        <p:spPr>
          <a:xfrm>
            <a:off x="8286409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C57D7-51FA-6043-93D9-6F2D3C5D0E8B}"/>
              </a:ext>
            </a:extLst>
          </p:cNvPr>
          <p:cNvSpPr txBox="1"/>
          <p:nvPr/>
        </p:nvSpPr>
        <p:spPr>
          <a:xfrm>
            <a:off x="8666556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FEDC0-746A-9D44-BB63-2A499A216C4A}"/>
              </a:ext>
            </a:extLst>
          </p:cNvPr>
          <p:cNvSpPr txBox="1"/>
          <p:nvPr/>
        </p:nvSpPr>
        <p:spPr>
          <a:xfrm>
            <a:off x="9049154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4297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02B84-E8E3-9D4F-9251-6E141704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0848" y="0"/>
            <a:ext cx="8120962" cy="6839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A745C-1A3A-BA44-B451-C9C99D5BEBD8}"/>
              </a:ext>
            </a:extLst>
          </p:cNvPr>
          <p:cNvSpPr txBox="1"/>
          <p:nvPr/>
        </p:nvSpPr>
        <p:spPr>
          <a:xfrm>
            <a:off x="376502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3C54F-4CD7-5348-ABD2-4EB9650ECED6}"/>
              </a:ext>
            </a:extLst>
          </p:cNvPr>
          <p:cNvSpPr txBox="1"/>
          <p:nvPr/>
        </p:nvSpPr>
        <p:spPr>
          <a:xfrm>
            <a:off x="4101437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595F4-B239-6C45-A82B-1F41890627B8}"/>
              </a:ext>
            </a:extLst>
          </p:cNvPr>
          <p:cNvSpPr txBox="1"/>
          <p:nvPr/>
        </p:nvSpPr>
        <p:spPr>
          <a:xfrm>
            <a:off x="4484035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377F4-66A3-534C-87CE-B33649476B72}"/>
              </a:ext>
            </a:extLst>
          </p:cNvPr>
          <p:cNvSpPr txBox="1"/>
          <p:nvPr/>
        </p:nvSpPr>
        <p:spPr>
          <a:xfrm>
            <a:off x="4866633" y="53943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1E246-2F2B-4842-B6BD-A4F5BB4AC0B8}"/>
              </a:ext>
            </a:extLst>
          </p:cNvPr>
          <p:cNvSpPr txBox="1"/>
          <p:nvPr/>
        </p:nvSpPr>
        <p:spPr>
          <a:xfrm>
            <a:off x="5249231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8D85C-2BF9-1B4C-867E-9E6FC0B783F8}"/>
              </a:ext>
            </a:extLst>
          </p:cNvPr>
          <p:cNvSpPr txBox="1"/>
          <p:nvPr/>
        </p:nvSpPr>
        <p:spPr>
          <a:xfrm>
            <a:off x="5629031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E50AF-F4D8-9646-BDF6-56970ADB1E3E}"/>
              </a:ext>
            </a:extLst>
          </p:cNvPr>
          <p:cNvSpPr txBox="1"/>
          <p:nvPr/>
        </p:nvSpPr>
        <p:spPr>
          <a:xfrm>
            <a:off x="5964420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484DA-91C1-9846-9FD5-669E64534261}"/>
              </a:ext>
            </a:extLst>
          </p:cNvPr>
          <p:cNvSpPr txBox="1"/>
          <p:nvPr/>
        </p:nvSpPr>
        <p:spPr>
          <a:xfrm>
            <a:off x="6378668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8CE0E-BEF7-8C43-BB2A-3A2E561AD79B}"/>
              </a:ext>
            </a:extLst>
          </p:cNvPr>
          <p:cNvSpPr txBox="1"/>
          <p:nvPr/>
        </p:nvSpPr>
        <p:spPr>
          <a:xfrm>
            <a:off x="6716508" y="53943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C4DF1-9E54-004D-95A1-2015F92E45DE}"/>
              </a:ext>
            </a:extLst>
          </p:cNvPr>
          <p:cNvSpPr txBox="1"/>
          <p:nvPr/>
        </p:nvSpPr>
        <p:spPr>
          <a:xfrm>
            <a:off x="7143864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3BE7D-535C-8947-BE24-970CE0A83C7D}"/>
              </a:ext>
            </a:extLst>
          </p:cNvPr>
          <p:cNvSpPr txBox="1"/>
          <p:nvPr/>
        </p:nvSpPr>
        <p:spPr>
          <a:xfrm>
            <a:off x="7526462" y="5394325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E4727-52B8-2F4C-89AD-50E504493E30}"/>
              </a:ext>
            </a:extLst>
          </p:cNvPr>
          <p:cNvSpPr txBox="1"/>
          <p:nvPr/>
        </p:nvSpPr>
        <p:spPr>
          <a:xfrm>
            <a:off x="7906262" y="539432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C81D1-DD57-5E4A-92DB-AAB2A62D174D}"/>
              </a:ext>
            </a:extLst>
          </p:cNvPr>
          <p:cNvSpPr txBox="1"/>
          <p:nvPr/>
        </p:nvSpPr>
        <p:spPr>
          <a:xfrm>
            <a:off x="8286409" y="53943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C57D7-51FA-6043-93D9-6F2D3C5D0E8B}"/>
              </a:ext>
            </a:extLst>
          </p:cNvPr>
          <p:cNvSpPr txBox="1"/>
          <p:nvPr/>
        </p:nvSpPr>
        <p:spPr>
          <a:xfrm>
            <a:off x="8666556" y="53943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FEDC0-746A-9D44-BB63-2A499A216C4A}"/>
              </a:ext>
            </a:extLst>
          </p:cNvPr>
          <p:cNvSpPr txBox="1"/>
          <p:nvPr/>
        </p:nvSpPr>
        <p:spPr>
          <a:xfrm>
            <a:off x="9049154" y="539432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46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6FF36-4D75-BA43-8CC5-03016FC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60" y="3445701"/>
            <a:ext cx="6023540" cy="341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5B4E-1FB2-CC4A-A730-BB82384C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07" y="363168"/>
            <a:ext cx="5968445" cy="3392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A62EC-9495-B44E-96BF-59E39F5B15CF}"/>
              </a:ext>
            </a:extLst>
          </p:cNvPr>
          <p:cNvSpPr txBox="1"/>
          <p:nvPr/>
        </p:nvSpPr>
        <p:spPr>
          <a:xfrm>
            <a:off x="758739" y="36316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USGS stream gage site no. 12147600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6DBBD-16FB-CB47-A78C-75B9EB868432}"/>
              </a:ext>
            </a:extLst>
          </p:cNvPr>
          <p:cNvSpPr txBox="1"/>
          <p:nvPr/>
        </p:nvSpPr>
        <p:spPr>
          <a:xfrm>
            <a:off x="1635560" y="344570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Skookum Creek </a:t>
            </a:r>
            <a:r>
              <a:rPr lang="en-US" dirty="0" err="1">
                <a:latin typeface="Courier" pitchFamily="2" charset="0"/>
              </a:rPr>
              <a:t>SNOtel</a:t>
            </a:r>
            <a:r>
              <a:rPr lang="en-US" dirty="0">
                <a:latin typeface="Courier" pitchFamily="2" charset="0"/>
              </a:rPr>
              <a:t>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A2F7A-819E-7F43-96E5-820A09C4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40906" y="3445702"/>
            <a:ext cx="6023538" cy="3412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64C5E-1425-8C41-95AD-31E4036B4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68452" y="363169"/>
            <a:ext cx="5968445" cy="3392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61909-641A-6541-95A5-8031C9B07760}"/>
              </a:ext>
            </a:extLst>
          </p:cNvPr>
          <p:cNvSpPr txBox="1"/>
          <p:nvPr/>
        </p:nvSpPr>
        <p:spPr>
          <a:xfrm>
            <a:off x="6727184" y="36316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USGS stream gage site no. 12147600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55F6F-4F11-D849-B6AC-E8341F526011}"/>
              </a:ext>
            </a:extLst>
          </p:cNvPr>
          <p:cNvSpPr txBox="1"/>
          <p:nvPr/>
        </p:nvSpPr>
        <p:spPr>
          <a:xfrm>
            <a:off x="7604005" y="344570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Skookum Creek </a:t>
            </a:r>
            <a:r>
              <a:rPr lang="en-US" dirty="0" err="1">
                <a:latin typeface="Courier" pitchFamily="2" charset="0"/>
              </a:rPr>
              <a:t>SNOtel</a:t>
            </a:r>
            <a:r>
              <a:rPr lang="en-US" dirty="0">
                <a:latin typeface="Courier" pitchFamily="2" charset="0"/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373331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6FF36-4D75-BA43-8CC5-03016FC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460" y="3445701"/>
            <a:ext cx="6023540" cy="341229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5B4E-1FB2-CC4A-A730-BB82384C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07" y="363168"/>
            <a:ext cx="5968445" cy="3392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A62EC-9495-B44E-96BF-59E39F5B15CF}"/>
              </a:ext>
            </a:extLst>
          </p:cNvPr>
          <p:cNvSpPr txBox="1"/>
          <p:nvPr/>
        </p:nvSpPr>
        <p:spPr>
          <a:xfrm>
            <a:off x="758739" y="36316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USGS stream gage site no. 12147600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6DBBD-16FB-CB47-A78C-75B9EB868432}"/>
              </a:ext>
            </a:extLst>
          </p:cNvPr>
          <p:cNvSpPr txBox="1"/>
          <p:nvPr/>
        </p:nvSpPr>
        <p:spPr>
          <a:xfrm>
            <a:off x="1635560" y="3445701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Skookum Creek SNOTEL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A2F7A-819E-7F43-96E5-820A09C4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40906" y="3445702"/>
            <a:ext cx="6023538" cy="3412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64C5E-1425-8C41-95AD-31E4036B4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68452" y="363169"/>
            <a:ext cx="5968444" cy="3392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61909-641A-6541-95A5-8031C9B07760}"/>
              </a:ext>
            </a:extLst>
          </p:cNvPr>
          <p:cNvSpPr txBox="1"/>
          <p:nvPr/>
        </p:nvSpPr>
        <p:spPr>
          <a:xfrm>
            <a:off x="6727184" y="36316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USGS stream gage site no. 12147600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55F6F-4F11-D849-B6AC-E8341F526011}"/>
              </a:ext>
            </a:extLst>
          </p:cNvPr>
          <p:cNvSpPr txBox="1"/>
          <p:nvPr/>
        </p:nvSpPr>
        <p:spPr>
          <a:xfrm>
            <a:off x="7604005" y="3445702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Skookum Creek SNOTEL 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073F35-EC39-224E-8683-02896943B082}"/>
              </a:ext>
            </a:extLst>
          </p:cNvPr>
          <p:cNvSpPr/>
          <p:nvPr/>
        </p:nvSpPr>
        <p:spPr>
          <a:xfrm>
            <a:off x="2164466" y="773724"/>
            <a:ext cx="150471" cy="22918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E595F-3A03-5C42-A91A-81FBB0320664}"/>
              </a:ext>
            </a:extLst>
          </p:cNvPr>
          <p:cNvSpPr/>
          <p:nvPr/>
        </p:nvSpPr>
        <p:spPr>
          <a:xfrm>
            <a:off x="2164466" y="3868615"/>
            <a:ext cx="150471" cy="22918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8139B-0587-6543-AFA7-C827218390E6}"/>
              </a:ext>
            </a:extLst>
          </p:cNvPr>
          <p:cNvSpPr txBox="1"/>
          <p:nvPr/>
        </p:nvSpPr>
        <p:spPr>
          <a:xfrm>
            <a:off x="981856" y="4287078"/>
            <a:ext cx="107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Rain on snow event?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318BD5-9B98-BB4C-A0EA-E4282D420D54}"/>
              </a:ext>
            </a:extLst>
          </p:cNvPr>
          <p:cNvCxnSpPr>
            <a:cxnSpLocks/>
          </p:cNvCxnSpPr>
          <p:nvPr/>
        </p:nvCxnSpPr>
        <p:spPr>
          <a:xfrm>
            <a:off x="1635560" y="4605130"/>
            <a:ext cx="528906" cy="143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F9FBFA-FBBF-5A46-BCA5-B7B5EA376699}"/>
              </a:ext>
            </a:extLst>
          </p:cNvPr>
          <p:cNvSpPr/>
          <p:nvPr/>
        </p:nvSpPr>
        <p:spPr>
          <a:xfrm>
            <a:off x="7486345" y="773725"/>
            <a:ext cx="244492" cy="22918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AE50A-74AA-5846-B72A-9FD669F4532F}"/>
              </a:ext>
            </a:extLst>
          </p:cNvPr>
          <p:cNvSpPr/>
          <p:nvPr/>
        </p:nvSpPr>
        <p:spPr>
          <a:xfrm>
            <a:off x="7486345" y="3868615"/>
            <a:ext cx="244492" cy="22918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0EA1F-A484-F54C-86B1-AAA647ABE835}"/>
              </a:ext>
            </a:extLst>
          </p:cNvPr>
          <p:cNvSpPr txBox="1"/>
          <p:nvPr/>
        </p:nvSpPr>
        <p:spPr>
          <a:xfrm>
            <a:off x="7938572" y="4132725"/>
            <a:ext cx="107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Mid-winter melt event?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2986FA-5DE6-9141-A7C6-70BC170D12AB}"/>
              </a:ext>
            </a:extLst>
          </p:cNvPr>
          <p:cNvCxnSpPr>
            <a:cxnSpLocks/>
          </p:cNvCxnSpPr>
          <p:nvPr/>
        </p:nvCxnSpPr>
        <p:spPr>
          <a:xfrm flipH="1">
            <a:off x="7730838" y="4594390"/>
            <a:ext cx="552545" cy="317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04B0EB-3E5B-F044-AFF1-6E603DD918D9}"/>
              </a:ext>
            </a:extLst>
          </p:cNvPr>
          <p:cNvSpPr txBox="1"/>
          <p:nvPr/>
        </p:nvSpPr>
        <p:spPr>
          <a:xfrm>
            <a:off x="973379" y="81338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D0834B-3CB0-8E49-878C-4F444C16AB14}"/>
              </a:ext>
            </a:extLst>
          </p:cNvPr>
          <p:cNvSpPr txBox="1"/>
          <p:nvPr/>
        </p:nvSpPr>
        <p:spPr>
          <a:xfrm>
            <a:off x="6923396" y="81338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7D12F-C660-0D42-B3DC-07FAB1515D6C}"/>
              </a:ext>
            </a:extLst>
          </p:cNvPr>
          <p:cNvSpPr txBox="1"/>
          <p:nvPr/>
        </p:nvSpPr>
        <p:spPr>
          <a:xfrm>
            <a:off x="973379" y="3894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66756-C1A4-7941-894F-AD99B926D5C0}"/>
              </a:ext>
            </a:extLst>
          </p:cNvPr>
          <p:cNvSpPr txBox="1"/>
          <p:nvPr/>
        </p:nvSpPr>
        <p:spPr>
          <a:xfrm>
            <a:off x="6921869" y="386861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747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770F-810B-7E48-89DE-4F258FB8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173003" y="1171074"/>
            <a:ext cx="6018997" cy="5015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2F6A6-1951-FA41-800D-BD97B973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06" y="1171074"/>
            <a:ext cx="6018997" cy="506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82C54-369F-E043-ADA6-F30F97B8F964}"/>
              </a:ext>
            </a:extLst>
          </p:cNvPr>
          <p:cNvSpPr txBox="1"/>
          <p:nvPr/>
        </p:nvSpPr>
        <p:spPr>
          <a:xfrm>
            <a:off x="7294437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49A9-1CAD-F14A-8132-893E7AD299B3}"/>
              </a:ext>
            </a:extLst>
          </p:cNvPr>
          <p:cNvSpPr txBox="1"/>
          <p:nvPr/>
        </p:nvSpPr>
        <p:spPr>
          <a:xfrm>
            <a:off x="7609592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1B0B7-808C-9246-810F-503F0FDA629E}"/>
              </a:ext>
            </a:extLst>
          </p:cNvPr>
          <p:cNvSpPr txBox="1"/>
          <p:nvPr/>
        </p:nvSpPr>
        <p:spPr>
          <a:xfrm>
            <a:off x="7864595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22898-1072-9A46-9276-23C07908A4B5}"/>
              </a:ext>
            </a:extLst>
          </p:cNvPr>
          <p:cNvSpPr txBox="1"/>
          <p:nvPr/>
        </p:nvSpPr>
        <p:spPr>
          <a:xfrm>
            <a:off x="8140869" y="50085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41E5-E34F-2E40-BCC1-4591376C2021}"/>
              </a:ext>
            </a:extLst>
          </p:cNvPr>
          <p:cNvSpPr txBox="1"/>
          <p:nvPr/>
        </p:nvSpPr>
        <p:spPr>
          <a:xfrm>
            <a:off x="8459675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ACA2B-1AE3-BC4E-BFD2-AF0CB09FEFDB}"/>
              </a:ext>
            </a:extLst>
          </p:cNvPr>
          <p:cNvSpPr txBox="1"/>
          <p:nvPr/>
        </p:nvSpPr>
        <p:spPr>
          <a:xfrm>
            <a:off x="869803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55706-8765-2345-89FF-F2C35DC22CB9}"/>
              </a:ext>
            </a:extLst>
          </p:cNvPr>
          <p:cNvSpPr txBox="1"/>
          <p:nvPr/>
        </p:nvSpPr>
        <p:spPr>
          <a:xfrm>
            <a:off x="8926033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AAE0F-DFB7-8C4B-8E27-D1478BBABC7B}"/>
              </a:ext>
            </a:extLst>
          </p:cNvPr>
          <p:cNvSpPr txBox="1"/>
          <p:nvPr/>
        </p:nvSpPr>
        <p:spPr>
          <a:xfrm>
            <a:off x="9233210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F4117-A0E1-B841-8553-FAC1436EE020}"/>
              </a:ext>
            </a:extLst>
          </p:cNvPr>
          <p:cNvSpPr txBox="1"/>
          <p:nvPr/>
        </p:nvSpPr>
        <p:spPr>
          <a:xfrm>
            <a:off x="9521436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C505B-50FE-F44B-AE2D-1BEC4D33CE14}"/>
              </a:ext>
            </a:extLst>
          </p:cNvPr>
          <p:cNvSpPr txBox="1"/>
          <p:nvPr/>
        </p:nvSpPr>
        <p:spPr>
          <a:xfrm>
            <a:off x="9821197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04AF0-D5F0-C34B-9DA0-6453C28DF557}"/>
              </a:ext>
            </a:extLst>
          </p:cNvPr>
          <p:cNvSpPr txBox="1"/>
          <p:nvPr/>
        </p:nvSpPr>
        <p:spPr>
          <a:xfrm>
            <a:off x="10125826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82F5A-B026-B14D-B60A-3093AF54A0AB}"/>
              </a:ext>
            </a:extLst>
          </p:cNvPr>
          <p:cNvSpPr txBox="1"/>
          <p:nvPr/>
        </p:nvSpPr>
        <p:spPr>
          <a:xfrm>
            <a:off x="10378035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7AC4B-F44C-B74D-918A-F13F5036E207}"/>
              </a:ext>
            </a:extLst>
          </p:cNvPr>
          <p:cNvSpPr txBox="1"/>
          <p:nvPr/>
        </p:nvSpPr>
        <p:spPr>
          <a:xfrm>
            <a:off x="1068730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A54A2-A2B5-9E42-91E8-63DB5D402185}"/>
              </a:ext>
            </a:extLst>
          </p:cNvPr>
          <p:cNvSpPr txBox="1"/>
          <p:nvPr/>
        </p:nvSpPr>
        <p:spPr>
          <a:xfrm>
            <a:off x="10918594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DDB3F6-41F4-DF44-B80B-FCA5D5A3F404}"/>
              </a:ext>
            </a:extLst>
          </p:cNvPr>
          <p:cNvSpPr txBox="1"/>
          <p:nvPr/>
        </p:nvSpPr>
        <p:spPr>
          <a:xfrm>
            <a:off x="11187778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D09138-7489-3743-863E-F6EA8FA34320}"/>
              </a:ext>
            </a:extLst>
          </p:cNvPr>
          <p:cNvSpPr txBox="1"/>
          <p:nvPr/>
        </p:nvSpPr>
        <p:spPr>
          <a:xfrm>
            <a:off x="1300699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BC28F9-3C48-4945-A6BE-94D376C74336}"/>
              </a:ext>
            </a:extLst>
          </p:cNvPr>
          <p:cNvSpPr txBox="1"/>
          <p:nvPr/>
        </p:nvSpPr>
        <p:spPr>
          <a:xfrm>
            <a:off x="1615854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F3D8F-CB98-7645-B0E8-77CA122E59C1}"/>
              </a:ext>
            </a:extLst>
          </p:cNvPr>
          <p:cNvSpPr txBox="1"/>
          <p:nvPr/>
        </p:nvSpPr>
        <p:spPr>
          <a:xfrm>
            <a:off x="1870857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EA2230-D27E-434F-94A5-64800E137F59}"/>
              </a:ext>
            </a:extLst>
          </p:cNvPr>
          <p:cNvSpPr txBox="1"/>
          <p:nvPr/>
        </p:nvSpPr>
        <p:spPr>
          <a:xfrm>
            <a:off x="2147131" y="5178599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02801-F4CB-254E-A69A-F318BE76C275}"/>
              </a:ext>
            </a:extLst>
          </p:cNvPr>
          <p:cNvSpPr txBox="1"/>
          <p:nvPr/>
        </p:nvSpPr>
        <p:spPr>
          <a:xfrm>
            <a:off x="2465937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787A16-A071-984F-8E28-CFB456B10F25}"/>
              </a:ext>
            </a:extLst>
          </p:cNvPr>
          <p:cNvSpPr txBox="1"/>
          <p:nvPr/>
        </p:nvSpPr>
        <p:spPr>
          <a:xfrm>
            <a:off x="270429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F97B8-4B19-9C43-9009-526728D0A8E0}"/>
              </a:ext>
            </a:extLst>
          </p:cNvPr>
          <p:cNvSpPr txBox="1"/>
          <p:nvPr/>
        </p:nvSpPr>
        <p:spPr>
          <a:xfrm>
            <a:off x="2932295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ABD75-1FCD-C641-B3C5-E385F505C5DA}"/>
              </a:ext>
            </a:extLst>
          </p:cNvPr>
          <p:cNvSpPr txBox="1"/>
          <p:nvPr/>
        </p:nvSpPr>
        <p:spPr>
          <a:xfrm>
            <a:off x="3239472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0C06D3-C5CA-A646-944B-82304309356C}"/>
              </a:ext>
            </a:extLst>
          </p:cNvPr>
          <p:cNvSpPr txBox="1"/>
          <p:nvPr/>
        </p:nvSpPr>
        <p:spPr>
          <a:xfrm>
            <a:off x="3527698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890F5-0CCE-2F46-A999-DE9D73E54D78}"/>
              </a:ext>
            </a:extLst>
          </p:cNvPr>
          <p:cNvSpPr txBox="1"/>
          <p:nvPr/>
        </p:nvSpPr>
        <p:spPr>
          <a:xfrm>
            <a:off x="3827459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53536-F6FB-F04C-9438-7685A9520229}"/>
              </a:ext>
            </a:extLst>
          </p:cNvPr>
          <p:cNvSpPr txBox="1"/>
          <p:nvPr/>
        </p:nvSpPr>
        <p:spPr>
          <a:xfrm>
            <a:off x="4132088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FE4329-737A-8B44-AA1A-79176DEBF874}"/>
              </a:ext>
            </a:extLst>
          </p:cNvPr>
          <p:cNvSpPr txBox="1"/>
          <p:nvPr/>
        </p:nvSpPr>
        <p:spPr>
          <a:xfrm>
            <a:off x="4384297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DE18B-44AA-A542-A087-D31B3F4F435F}"/>
              </a:ext>
            </a:extLst>
          </p:cNvPr>
          <p:cNvSpPr txBox="1"/>
          <p:nvPr/>
        </p:nvSpPr>
        <p:spPr>
          <a:xfrm>
            <a:off x="469356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4A156E-594F-A747-A670-67C3F85A6586}"/>
              </a:ext>
            </a:extLst>
          </p:cNvPr>
          <p:cNvSpPr txBox="1"/>
          <p:nvPr/>
        </p:nvSpPr>
        <p:spPr>
          <a:xfrm>
            <a:off x="4924856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ED5ECF-3D08-024E-A88D-DB85474823A4}"/>
              </a:ext>
            </a:extLst>
          </p:cNvPr>
          <p:cNvSpPr txBox="1"/>
          <p:nvPr/>
        </p:nvSpPr>
        <p:spPr>
          <a:xfrm>
            <a:off x="5194040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16938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770F-810B-7E48-89DE-4F258FB8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173003" y="1171074"/>
            <a:ext cx="6018997" cy="5015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2F6A6-1951-FA41-800D-BD97B973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06" y="1171074"/>
            <a:ext cx="6018997" cy="506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82C54-369F-E043-ADA6-F30F97B8F964}"/>
              </a:ext>
            </a:extLst>
          </p:cNvPr>
          <p:cNvSpPr txBox="1"/>
          <p:nvPr/>
        </p:nvSpPr>
        <p:spPr>
          <a:xfrm>
            <a:off x="7294437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49A9-1CAD-F14A-8132-893E7AD299B3}"/>
              </a:ext>
            </a:extLst>
          </p:cNvPr>
          <p:cNvSpPr txBox="1"/>
          <p:nvPr/>
        </p:nvSpPr>
        <p:spPr>
          <a:xfrm>
            <a:off x="7609592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1B0B7-808C-9246-810F-503F0FDA629E}"/>
              </a:ext>
            </a:extLst>
          </p:cNvPr>
          <p:cNvSpPr txBox="1"/>
          <p:nvPr/>
        </p:nvSpPr>
        <p:spPr>
          <a:xfrm>
            <a:off x="7864595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22898-1072-9A46-9276-23C07908A4B5}"/>
              </a:ext>
            </a:extLst>
          </p:cNvPr>
          <p:cNvSpPr txBox="1"/>
          <p:nvPr/>
        </p:nvSpPr>
        <p:spPr>
          <a:xfrm>
            <a:off x="8140869" y="50085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F41E5-E34F-2E40-BCC1-4591376C2021}"/>
              </a:ext>
            </a:extLst>
          </p:cNvPr>
          <p:cNvSpPr txBox="1"/>
          <p:nvPr/>
        </p:nvSpPr>
        <p:spPr>
          <a:xfrm>
            <a:off x="8459675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ACA2B-1AE3-BC4E-BFD2-AF0CB09FEFDB}"/>
              </a:ext>
            </a:extLst>
          </p:cNvPr>
          <p:cNvSpPr txBox="1"/>
          <p:nvPr/>
        </p:nvSpPr>
        <p:spPr>
          <a:xfrm>
            <a:off x="869803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55706-8765-2345-89FF-F2C35DC22CB9}"/>
              </a:ext>
            </a:extLst>
          </p:cNvPr>
          <p:cNvSpPr txBox="1"/>
          <p:nvPr/>
        </p:nvSpPr>
        <p:spPr>
          <a:xfrm>
            <a:off x="8926033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AAE0F-DFB7-8C4B-8E27-D1478BBABC7B}"/>
              </a:ext>
            </a:extLst>
          </p:cNvPr>
          <p:cNvSpPr txBox="1"/>
          <p:nvPr/>
        </p:nvSpPr>
        <p:spPr>
          <a:xfrm>
            <a:off x="9233210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F4117-A0E1-B841-8553-FAC1436EE020}"/>
              </a:ext>
            </a:extLst>
          </p:cNvPr>
          <p:cNvSpPr txBox="1"/>
          <p:nvPr/>
        </p:nvSpPr>
        <p:spPr>
          <a:xfrm>
            <a:off x="9521436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C505B-50FE-F44B-AE2D-1BEC4D33CE14}"/>
              </a:ext>
            </a:extLst>
          </p:cNvPr>
          <p:cNvSpPr txBox="1"/>
          <p:nvPr/>
        </p:nvSpPr>
        <p:spPr>
          <a:xfrm>
            <a:off x="9821197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04AF0-D5F0-C34B-9DA0-6453C28DF557}"/>
              </a:ext>
            </a:extLst>
          </p:cNvPr>
          <p:cNvSpPr txBox="1"/>
          <p:nvPr/>
        </p:nvSpPr>
        <p:spPr>
          <a:xfrm>
            <a:off x="10125826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82F5A-B026-B14D-B60A-3093AF54A0AB}"/>
              </a:ext>
            </a:extLst>
          </p:cNvPr>
          <p:cNvSpPr txBox="1"/>
          <p:nvPr/>
        </p:nvSpPr>
        <p:spPr>
          <a:xfrm>
            <a:off x="10378035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7AC4B-F44C-B74D-918A-F13F5036E207}"/>
              </a:ext>
            </a:extLst>
          </p:cNvPr>
          <p:cNvSpPr txBox="1"/>
          <p:nvPr/>
        </p:nvSpPr>
        <p:spPr>
          <a:xfrm>
            <a:off x="1068730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A54A2-A2B5-9E42-91E8-63DB5D402185}"/>
              </a:ext>
            </a:extLst>
          </p:cNvPr>
          <p:cNvSpPr txBox="1"/>
          <p:nvPr/>
        </p:nvSpPr>
        <p:spPr>
          <a:xfrm>
            <a:off x="10918594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DDB3F6-41F4-DF44-B80B-FCA5D5A3F404}"/>
              </a:ext>
            </a:extLst>
          </p:cNvPr>
          <p:cNvSpPr txBox="1"/>
          <p:nvPr/>
        </p:nvSpPr>
        <p:spPr>
          <a:xfrm>
            <a:off x="11187778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D09138-7489-3743-863E-F6EA8FA34320}"/>
              </a:ext>
            </a:extLst>
          </p:cNvPr>
          <p:cNvSpPr txBox="1"/>
          <p:nvPr/>
        </p:nvSpPr>
        <p:spPr>
          <a:xfrm>
            <a:off x="1300699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BC28F9-3C48-4945-A6BE-94D376C74336}"/>
              </a:ext>
            </a:extLst>
          </p:cNvPr>
          <p:cNvSpPr txBox="1"/>
          <p:nvPr/>
        </p:nvSpPr>
        <p:spPr>
          <a:xfrm>
            <a:off x="1615854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F3D8F-CB98-7645-B0E8-77CA122E59C1}"/>
              </a:ext>
            </a:extLst>
          </p:cNvPr>
          <p:cNvSpPr txBox="1"/>
          <p:nvPr/>
        </p:nvSpPr>
        <p:spPr>
          <a:xfrm>
            <a:off x="1870857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EA2230-D27E-434F-94A5-64800E137F59}"/>
              </a:ext>
            </a:extLst>
          </p:cNvPr>
          <p:cNvSpPr txBox="1"/>
          <p:nvPr/>
        </p:nvSpPr>
        <p:spPr>
          <a:xfrm>
            <a:off x="2147131" y="5178599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02801-F4CB-254E-A69A-F318BE76C275}"/>
              </a:ext>
            </a:extLst>
          </p:cNvPr>
          <p:cNvSpPr txBox="1"/>
          <p:nvPr/>
        </p:nvSpPr>
        <p:spPr>
          <a:xfrm>
            <a:off x="2465937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787A16-A071-984F-8E28-CFB456B10F25}"/>
              </a:ext>
            </a:extLst>
          </p:cNvPr>
          <p:cNvSpPr txBox="1"/>
          <p:nvPr/>
        </p:nvSpPr>
        <p:spPr>
          <a:xfrm>
            <a:off x="270429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F97B8-4B19-9C43-9009-526728D0A8E0}"/>
              </a:ext>
            </a:extLst>
          </p:cNvPr>
          <p:cNvSpPr txBox="1"/>
          <p:nvPr/>
        </p:nvSpPr>
        <p:spPr>
          <a:xfrm>
            <a:off x="2932295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ABD75-1FCD-C641-B3C5-E385F505C5DA}"/>
              </a:ext>
            </a:extLst>
          </p:cNvPr>
          <p:cNvSpPr txBox="1"/>
          <p:nvPr/>
        </p:nvSpPr>
        <p:spPr>
          <a:xfrm>
            <a:off x="3239472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0C06D3-C5CA-A646-944B-82304309356C}"/>
              </a:ext>
            </a:extLst>
          </p:cNvPr>
          <p:cNvSpPr txBox="1"/>
          <p:nvPr/>
        </p:nvSpPr>
        <p:spPr>
          <a:xfrm>
            <a:off x="3527698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890F5-0CCE-2F46-A999-DE9D73E54D78}"/>
              </a:ext>
            </a:extLst>
          </p:cNvPr>
          <p:cNvSpPr txBox="1"/>
          <p:nvPr/>
        </p:nvSpPr>
        <p:spPr>
          <a:xfrm>
            <a:off x="3827459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D53536-F6FB-F04C-9438-7685A9520229}"/>
              </a:ext>
            </a:extLst>
          </p:cNvPr>
          <p:cNvSpPr txBox="1"/>
          <p:nvPr/>
        </p:nvSpPr>
        <p:spPr>
          <a:xfrm>
            <a:off x="4132088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FE4329-737A-8B44-AA1A-79176DEBF874}"/>
              </a:ext>
            </a:extLst>
          </p:cNvPr>
          <p:cNvSpPr txBox="1"/>
          <p:nvPr/>
        </p:nvSpPr>
        <p:spPr>
          <a:xfrm>
            <a:off x="4384297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DE18B-44AA-A542-A087-D31B3F4F435F}"/>
              </a:ext>
            </a:extLst>
          </p:cNvPr>
          <p:cNvSpPr txBox="1"/>
          <p:nvPr/>
        </p:nvSpPr>
        <p:spPr>
          <a:xfrm>
            <a:off x="469356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4A156E-594F-A747-A670-67C3F85A6586}"/>
              </a:ext>
            </a:extLst>
          </p:cNvPr>
          <p:cNvSpPr txBox="1"/>
          <p:nvPr/>
        </p:nvSpPr>
        <p:spPr>
          <a:xfrm>
            <a:off x="4924856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ED5ECF-3D08-024E-A88D-DB85474823A4}"/>
              </a:ext>
            </a:extLst>
          </p:cNvPr>
          <p:cNvSpPr txBox="1"/>
          <p:nvPr/>
        </p:nvSpPr>
        <p:spPr>
          <a:xfrm>
            <a:off x="5194040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98027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770F-810B-7E48-89DE-4F258FB8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173003" y="1171074"/>
            <a:ext cx="6018997" cy="5015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2F6A6-1951-FA41-800D-BD97B973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06" y="1171074"/>
            <a:ext cx="6018997" cy="506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7E8816-3B84-6F4F-AAA3-138FF2581534}"/>
              </a:ext>
            </a:extLst>
          </p:cNvPr>
          <p:cNvSpPr txBox="1"/>
          <p:nvPr/>
        </p:nvSpPr>
        <p:spPr>
          <a:xfrm>
            <a:off x="7294437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A657A-915A-F342-9088-9D8C8BD34B07}"/>
              </a:ext>
            </a:extLst>
          </p:cNvPr>
          <p:cNvSpPr txBox="1"/>
          <p:nvPr/>
        </p:nvSpPr>
        <p:spPr>
          <a:xfrm>
            <a:off x="7609592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D7150-090A-D040-A78A-12E76AC5F3F7}"/>
              </a:ext>
            </a:extLst>
          </p:cNvPr>
          <p:cNvSpPr txBox="1"/>
          <p:nvPr/>
        </p:nvSpPr>
        <p:spPr>
          <a:xfrm>
            <a:off x="7864595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F8BA3-9C35-394E-9E5C-42DD9123DD9F}"/>
              </a:ext>
            </a:extLst>
          </p:cNvPr>
          <p:cNvSpPr txBox="1"/>
          <p:nvPr/>
        </p:nvSpPr>
        <p:spPr>
          <a:xfrm>
            <a:off x="8140869" y="50085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CA417-ECBF-B244-A5BC-08D62203BC2A}"/>
              </a:ext>
            </a:extLst>
          </p:cNvPr>
          <p:cNvSpPr txBox="1"/>
          <p:nvPr/>
        </p:nvSpPr>
        <p:spPr>
          <a:xfrm>
            <a:off x="8459675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08D6E-9346-0242-A621-52100E2382FC}"/>
              </a:ext>
            </a:extLst>
          </p:cNvPr>
          <p:cNvSpPr txBox="1"/>
          <p:nvPr/>
        </p:nvSpPr>
        <p:spPr>
          <a:xfrm>
            <a:off x="869803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1A65D9-8173-AC49-98F7-EB0ADD6504ED}"/>
              </a:ext>
            </a:extLst>
          </p:cNvPr>
          <p:cNvSpPr txBox="1"/>
          <p:nvPr/>
        </p:nvSpPr>
        <p:spPr>
          <a:xfrm>
            <a:off x="8926033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B29894-0BF3-B540-A90B-0FA4725B25E4}"/>
              </a:ext>
            </a:extLst>
          </p:cNvPr>
          <p:cNvSpPr txBox="1"/>
          <p:nvPr/>
        </p:nvSpPr>
        <p:spPr>
          <a:xfrm>
            <a:off x="9233210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634CB-0302-E54A-B75F-769CE2A60D58}"/>
              </a:ext>
            </a:extLst>
          </p:cNvPr>
          <p:cNvSpPr txBox="1"/>
          <p:nvPr/>
        </p:nvSpPr>
        <p:spPr>
          <a:xfrm>
            <a:off x="9521436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3C445-B2DB-3A49-8FDF-A77D8F2EFC62}"/>
              </a:ext>
            </a:extLst>
          </p:cNvPr>
          <p:cNvSpPr txBox="1"/>
          <p:nvPr/>
        </p:nvSpPr>
        <p:spPr>
          <a:xfrm>
            <a:off x="9821197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F4119-DEF9-8F44-93D7-9A2972D11C7A}"/>
              </a:ext>
            </a:extLst>
          </p:cNvPr>
          <p:cNvSpPr txBox="1"/>
          <p:nvPr/>
        </p:nvSpPr>
        <p:spPr>
          <a:xfrm>
            <a:off x="10125826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979C42-8B8F-7846-A4E7-7E9B1F968596}"/>
              </a:ext>
            </a:extLst>
          </p:cNvPr>
          <p:cNvSpPr txBox="1"/>
          <p:nvPr/>
        </p:nvSpPr>
        <p:spPr>
          <a:xfrm>
            <a:off x="10378035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EBFFD2-7E7B-CF45-A0C7-5970F0407032}"/>
              </a:ext>
            </a:extLst>
          </p:cNvPr>
          <p:cNvSpPr txBox="1"/>
          <p:nvPr/>
        </p:nvSpPr>
        <p:spPr>
          <a:xfrm>
            <a:off x="1068730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94D50C-F0DF-FB4E-A0BB-6223F790BA31}"/>
              </a:ext>
            </a:extLst>
          </p:cNvPr>
          <p:cNvSpPr txBox="1"/>
          <p:nvPr/>
        </p:nvSpPr>
        <p:spPr>
          <a:xfrm>
            <a:off x="10918594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4CDBC-2BC3-EB42-8A14-59C9E375EA3E}"/>
              </a:ext>
            </a:extLst>
          </p:cNvPr>
          <p:cNvSpPr txBox="1"/>
          <p:nvPr/>
        </p:nvSpPr>
        <p:spPr>
          <a:xfrm>
            <a:off x="11187778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F753B-BB2C-4D40-8669-AF50DEF61C27}"/>
              </a:ext>
            </a:extLst>
          </p:cNvPr>
          <p:cNvSpPr txBox="1"/>
          <p:nvPr/>
        </p:nvSpPr>
        <p:spPr>
          <a:xfrm>
            <a:off x="1300699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EE4855-1FD0-9747-9667-48B73BDA9417}"/>
              </a:ext>
            </a:extLst>
          </p:cNvPr>
          <p:cNvSpPr txBox="1"/>
          <p:nvPr/>
        </p:nvSpPr>
        <p:spPr>
          <a:xfrm>
            <a:off x="1615854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BE32C-F7E3-8045-8FE9-D65F0D926289}"/>
              </a:ext>
            </a:extLst>
          </p:cNvPr>
          <p:cNvSpPr txBox="1"/>
          <p:nvPr/>
        </p:nvSpPr>
        <p:spPr>
          <a:xfrm>
            <a:off x="1870857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2FD13-71E5-2D42-824D-8BA75E3F563C}"/>
              </a:ext>
            </a:extLst>
          </p:cNvPr>
          <p:cNvSpPr txBox="1"/>
          <p:nvPr/>
        </p:nvSpPr>
        <p:spPr>
          <a:xfrm>
            <a:off x="2147131" y="5178599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A2EF29-EF3F-B246-8641-E9C1B4901BE1}"/>
              </a:ext>
            </a:extLst>
          </p:cNvPr>
          <p:cNvSpPr txBox="1"/>
          <p:nvPr/>
        </p:nvSpPr>
        <p:spPr>
          <a:xfrm>
            <a:off x="2465937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30DA5E-DD0A-1843-A4F4-705E84C2B1DA}"/>
              </a:ext>
            </a:extLst>
          </p:cNvPr>
          <p:cNvSpPr txBox="1"/>
          <p:nvPr/>
        </p:nvSpPr>
        <p:spPr>
          <a:xfrm>
            <a:off x="270429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F3682F-5226-FD45-AA8F-D0F36C3D7C91}"/>
              </a:ext>
            </a:extLst>
          </p:cNvPr>
          <p:cNvSpPr txBox="1"/>
          <p:nvPr/>
        </p:nvSpPr>
        <p:spPr>
          <a:xfrm>
            <a:off x="2932295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03E7A0-FD21-D843-BF15-E18B5F3348C9}"/>
              </a:ext>
            </a:extLst>
          </p:cNvPr>
          <p:cNvSpPr txBox="1"/>
          <p:nvPr/>
        </p:nvSpPr>
        <p:spPr>
          <a:xfrm>
            <a:off x="3239472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A43A1B-5B9B-3148-B6C8-F52A72296107}"/>
              </a:ext>
            </a:extLst>
          </p:cNvPr>
          <p:cNvSpPr txBox="1"/>
          <p:nvPr/>
        </p:nvSpPr>
        <p:spPr>
          <a:xfrm>
            <a:off x="3527698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46DE8F-957E-7548-9164-AF1A965E871F}"/>
              </a:ext>
            </a:extLst>
          </p:cNvPr>
          <p:cNvSpPr txBox="1"/>
          <p:nvPr/>
        </p:nvSpPr>
        <p:spPr>
          <a:xfrm>
            <a:off x="3827459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J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AFA95C-6E07-DF40-AA91-ECF934A323A1}"/>
              </a:ext>
            </a:extLst>
          </p:cNvPr>
          <p:cNvSpPr txBox="1"/>
          <p:nvPr/>
        </p:nvSpPr>
        <p:spPr>
          <a:xfrm>
            <a:off x="4132088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934EF-9CE5-5242-9805-CE26FD456FA6}"/>
              </a:ext>
            </a:extLst>
          </p:cNvPr>
          <p:cNvSpPr txBox="1"/>
          <p:nvPr/>
        </p:nvSpPr>
        <p:spPr>
          <a:xfrm>
            <a:off x="4384297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755450-58DD-C446-8AEE-DFF86362D1B5}"/>
              </a:ext>
            </a:extLst>
          </p:cNvPr>
          <p:cNvSpPr txBox="1"/>
          <p:nvPr/>
        </p:nvSpPr>
        <p:spPr>
          <a:xfrm>
            <a:off x="469356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56A85-47A6-644B-A817-EE01D5189963}"/>
              </a:ext>
            </a:extLst>
          </p:cNvPr>
          <p:cNvSpPr txBox="1"/>
          <p:nvPr/>
        </p:nvSpPr>
        <p:spPr>
          <a:xfrm>
            <a:off x="4924856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2B5A6-BB2D-D34C-A550-32C5333741DF}"/>
              </a:ext>
            </a:extLst>
          </p:cNvPr>
          <p:cNvSpPr txBox="1"/>
          <p:nvPr/>
        </p:nvSpPr>
        <p:spPr>
          <a:xfrm>
            <a:off x="5194040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3084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8073-0BCE-AD41-AFAC-D8A695F1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fork stream gage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A149-E6E3-6540-B743-6741D7028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USGS 12147470 NF TOLT RIVER ABOVE YELLOW CREEK NR CARNATION,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5AF2884-8738-3A46-9702-FC4C1B6E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56" y="2779497"/>
            <a:ext cx="6524671" cy="37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48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770F-810B-7E48-89DE-4F258FB8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173003" y="1171074"/>
            <a:ext cx="6018996" cy="5015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2F6A6-1951-FA41-800D-BD97B973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06" y="1171074"/>
            <a:ext cx="6018996" cy="5069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B9F5F-86F3-6441-A8D5-B68D7CE423C6}"/>
              </a:ext>
            </a:extLst>
          </p:cNvPr>
          <p:cNvSpPr txBox="1"/>
          <p:nvPr/>
        </p:nvSpPr>
        <p:spPr>
          <a:xfrm>
            <a:off x="7294437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A090D-9349-6E48-A44B-B6CE31422D25}"/>
              </a:ext>
            </a:extLst>
          </p:cNvPr>
          <p:cNvSpPr txBox="1"/>
          <p:nvPr/>
        </p:nvSpPr>
        <p:spPr>
          <a:xfrm>
            <a:off x="7609592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8948F-43E3-7746-B3C6-5EA4ECB51579}"/>
              </a:ext>
            </a:extLst>
          </p:cNvPr>
          <p:cNvSpPr txBox="1"/>
          <p:nvPr/>
        </p:nvSpPr>
        <p:spPr>
          <a:xfrm>
            <a:off x="7864595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B48FB-0D6D-C14E-A324-A085A572AFD4}"/>
              </a:ext>
            </a:extLst>
          </p:cNvPr>
          <p:cNvSpPr txBox="1"/>
          <p:nvPr/>
        </p:nvSpPr>
        <p:spPr>
          <a:xfrm>
            <a:off x="8140869" y="50085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6E68F-BD3B-D44F-8A04-3FD9B6D6A251}"/>
              </a:ext>
            </a:extLst>
          </p:cNvPr>
          <p:cNvSpPr txBox="1"/>
          <p:nvPr/>
        </p:nvSpPr>
        <p:spPr>
          <a:xfrm>
            <a:off x="8459675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03852-150A-6E46-96B0-99630367A3E7}"/>
              </a:ext>
            </a:extLst>
          </p:cNvPr>
          <p:cNvSpPr txBox="1"/>
          <p:nvPr/>
        </p:nvSpPr>
        <p:spPr>
          <a:xfrm>
            <a:off x="869803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5CBDE-C039-5F44-ADAA-58F96776DFAA}"/>
              </a:ext>
            </a:extLst>
          </p:cNvPr>
          <p:cNvSpPr txBox="1"/>
          <p:nvPr/>
        </p:nvSpPr>
        <p:spPr>
          <a:xfrm>
            <a:off x="8926033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6BC9E-CB87-524C-9B96-C18B92617F7E}"/>
              </a:ext>
            </a:extLst>
          </p:cNvPr>
          <p:cNvSpPr txBox="1"/>
          <p:nvPr/>
        </p:nvSpPr>
        <p:spPr>
          <a:xfrm>
            <a:off x="9233210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F81BE-187B-5544-AD4A-73DA54DE8D3C}"/>
              </a:ext>
            </a:extLst>
          </p:cNvPr>
          <p:cNvSpPr txBox="1"/>
          <p:nvPr/>
        </p:nvSpPr>
        <p:spPr>
          <a:xfrm>
            <a:off x="9521436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45A85-D9FC-C748-97D7-8FC4CC81B822}"/>
              </a:ext>
            </a:extLst>
          </p:cNvPr>
          <p:cNvSpPr txBox="1"/>
          <p:nvPr/>
        </p:nvSpPr>
        <p:spPr>
          <a:xfrm>
            <a:off x="9821197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19C1B-BAD7-4C4E-B0DC-A914C72CF988}"/>
              </a:ext>
            </a:extLst>
          </p:cNvPr>
          <p:cNvSpPr txBox="1"/>
          <p:nvPr/>
        </p:nvSpPr>
        <p:spPr>
          <a:xfrm>
            <a:off x="10125826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24AE7-8B90-F249-8FD0-7D11BA5A975F}"/>
              </a:ext>
            </a:extLst>
          </p:cNvPr>
          <p:cNvSpPr txBox="1"/>
          <p:nvPr/>
        </p:nvSpPr>
        <p:spPr>
          <a:xfrm>
            <a:off x="10378035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EC6A3-E6C2-5E43-8C63-1781160D230E}"/>
              </a:ext>
            </a:extLst>
          </p:cNvPr>
          <p:cNvSpPr txBox="1"/>
          <p:nvPr/>
        </p:nvSpPr>
        <p:spPr>
          <a:xfrm>
            <a:off x="1068730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6627B-2BA6-6A49-8D6D-130C4BEBC0A7}"/>
              </a:ext>
            </a:extLst>
          </p:cNvPr>
          <p:cNvSpPr txBox="1"/>
          <p:nvPr/>
        </p:nvSpPr>
        <p:spPr>
          <a:xfrm>
            <a:off x="10918594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8BD20-E03A-C141-865B-744A3085F1D9}"/>
              </a:ext>
            </a:extLst>
          </p:cNvPr>
          <p:cNvSpPr txBox="1"/>
          <p:nvPr/>
        </p:nvSpPr>
        <p:spPr>
          <a:xfrm>
            <a:off x="11187778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829AB-5DAE-9842-AF33-A2B2368CE2E8}"/>
              </a:ext>
            </a:extLst>
          </p:cNvPr>
          <p:cNvSpPr txBox="1"/>
          <p:nvPr/>
        </p:nvSpPr>
        <p:spPr>
          <a:xfrm>
            <a:off x="1300699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297D29-B347-FC49-8468-0CE2DB1EDC39}"/>
              </a:ext>
            </a:extLst>
          </p:cNvPr>
          <p:cNvSpPr txBox="1"/>
          <p:nvPr/>
        </p:nvSpPr>
        <p:spPr>
          <a:xfrm>
            <a:off x="1615854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577293-47DE-0843-9C60-91EBC78DAC55}"/>
              </a:ext>
            </a:extLst>
          </p:cNvPr>
          <p:cNvSpPr txBox="1"/>
          <p:nvPr/>
        </p:nvSpPr>
        <p:spPr>
          <a:xfrm>
            <a:off x="1870857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46733D-0DB2-504F-9327-DB06206384DE}"/>
              </a:ext>
            </a:extLst>
          </p:cNvPr>
          <p:cNvSpPr txBox="1"/>
          <p:nvPr/>
        </p:nvSpPr>
        <p:spPr>
          <a:xfrm>
            <a:off x="2147131" y="5178599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C0E3A-6374-7B43-AE1D-DA1C5CEB5263}"/>
              </a:ext>
            </a:extLst>
          </p:cNvPr>
          <p:cNvSpPr txBox="1"/>
          <p:nvPr/>
        </p:nvSpPr>
        <p:spPr>
          <a:xfrm>
            <a:off x="2465937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BE6BD0-6408-594A-A157-598FE6995F64}"/>
              </a:ext>
            </a:extLst>
          </p:cNvPr>
          <p:cNvSpPr txBox="1"/>
          <p:nvPr/>
        </p:nvSpPr>
        <p:spPr>
          <a:xfrm>
            <a:off x="270429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5A0017-3662-864E-8B5F-39D9F9D62504}"/>
              </a:ext>
            </a:extLst>
          </p:cNvPr>
          <p:cNvSpPr txBox="1"/>
          <p:nvPr/>
        </p:nvSpPr>
        <p:spPr>
          <a:xfrm>
            <a:off x="2932295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41BE20-3B8D-0045-A437-D7AA4F6E6F92}"/>
              </a:ext>
            </a:extLst>
          </p:cNvPr>
          <p:cNvSpPr txBox="1"/>
          <p:nvPr/>
        </p:nvSpPr>
        <p:spPr>
          <a:xfrm>
            <a:off x="3239472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E1BAC-B84B-B14E-8169-DF12A2A306F7}"/>
              </a:ext>
            </a:extLst>
          </p:cNvPr>
          <p:cNvSpPr txBox="1"/>
          <p:nvPr/>
        </p:nvSpPr>
        <p:spPr>
          <a:xfrm>
            <a:off x="3527698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26013-9429-614F-9603-C7C3E783E82F}"/>
              </a:ext>
            </a:extLst>
          </p:cNvPr>
          <p:cNvSpPr txBox="1"/>
          <p:nvPr/>
        </p:nvSpPr>
        <p:spPr>
          <a:xfrm>
            <a:off x="3827459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74B7AD-03DD-A948-8245-945B0082F999}"/>
              </a:ext>
            </a:extLst>
          </p:cNvPr>
          <p:cNvSpPr txBox="1"/>
          <p:nvPr/>
        </p:nvSpPr>
        <p:spPr>
          <a:xfrm>
            <a:off x="4132088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8B583A-5E33-2B4B-8D4D-4F9DF53C1FB1}"/>
              </a:ext>
            </a:extLst>
          </p:cNvPr>
          <p:cNvSpPr txBox="1"/>
          <p:nvPr/>
        </p:nvSpPr>
        <p:spPr>
          <a:xfrm>
            <a:off x="4384297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642FA-8B96-C842-922E-69DAC0F42320}"/>
              </a:ext>
            </a:extLst>
          </p:cNvPr>
          <p:cNvSpPr txBox="1"/>
          <p:nvPr/>
        </p:nvSpPr>
        <p:spPr>
          <a:xfrm>
            <a:off x="469356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1BAD3E-0AB2-D641-BEF7-DEC26DC00468}"/>
              </a:ext>
            </a:extLst>
          </p:cNvPr>
          <p:cNvSpPr txBox="1"/>
          <p:nvPr/>
        </p:nvSpPr>
        <p:spPr>
          <a:xfrm>
            <a:off x="4924856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01DEFD-FAC2-6743-AE03-B09543182C13}"/>
              </a:ext>
            </a:extLst>
          </p:cNvPr>
          <p:cNvSpPr txBox="1"/>
          <p:nvPr/>
        </p:nvSpPr>
        <p:spPr>
          <a:xfrm>
            <a:off x="5194040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6033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D770F-810B-7E48-89DE-4F258FB8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173003" y="1171074"/>
            <a:ext cx="6018996" cy="5015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2F6A6-1951-FA41-800D-BD97B973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006" y="1171074"/>
            <a:ext cx="6018996" cy="5069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9B9F5F-86F3-6441-A8D5-B68D7CE423C6}"/>
              </a:ext>
            </a:extLst>
          </p:cNvPr>
          <p:cNvSpPr txBox="1"/>
          <p:nvPr/>
        </p:nvSpPr>
        <p:spPr>
          <a:xfrm>
            <a:off x="7294437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A090D-9349-6E48-A44B-B6CE31422D25}"/>
              </a:ext>
            </a:extLst>
          </p:cNvPr>
          <p:cNvSpPr txBox="1"/>
          <p:nvPr/>
        </p:nvSpPr>
        <p:spPr>
          <a:xfrm>
            <a:off x="7609592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8948F-43E3-7746-B3C6-5EA4ECB51579}"/>
              </a:ext>
            </a:extLst>
          </p:cNvPr>
          <p:cNvSpPr txBox="1"/>
          <p:nvPr/>
        </p:nvSpPr>
        <p:spPr>
          <a:xfrm>
            <a:off x="7864595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B48FB-0D6D-C14E-A324-A085A572AFD4}"/>
              </a:ext>
            </a:extLst>
          </p:cNvPr>
          <p:cNvSpPr txBox="1"/>
          <p:nvPr/>
        </p:nvSpPr>
        <p:spPr>
          <a:xfrm>
            <a:off x="8140869" y="500856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6E68F-BD3B-D44F-8A04-3FD9B6D6A251}"/>
              </a:ext>
            </a:extLst>
          </p:cNvPr>
          <p:cNvSpPr txBox="1"/>
          <p:nvPr/>
        </p:nvSpPr>
        <p:spPr>
          <a:xfrm>
            <a:off x="8459675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03852-150A-6E46-96B0-99630367A3E7}"/>
              </a:ext>
            </a:extLst>
          </p:cNvPr>
          <p:cNvSpPr txBox="1"/>
          <p:nvPr/>
        </p:nvSpPr>
        <p:spPr>
          <a:xfrm>
            <a:off x="869803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5CBDE-C039-5F44-ADAA-58F96776DFAA}"/>
              </a:ext>
            </a:extLst>
          </p:cNvPr>
          <p:cNvSpPr txBox="1"/>
          <p:nvPr/>
        </p:nvSpPr>
        <p:spPr>
          <a:xfrm>
            <a:off x="8926033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6BC9E-CB87-524C-9B96-C18B92617F7E}"/>
              </a:ext>
            </a:extLst>
          </p:cNvPr>
          <p:cNvSpPr txBox="1"/>
          <p:nvPr/>
        </p:nvSpPr>
        <p:spPr>
          <a:xfrm>
            <a:off x="9233210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F81BE-187B-5544-AD4A-73DA54DE8D3C}"/>
              </a:ext>
            </a:extLst>
          </p:cNvPr>
          <p:cNvSpPr txBox="1"/>
          <p:nvPr/>
        </p:nvSpPr>
        <p:spPr>
          <a:xfrm>
            <a:off x="9521436" y="500856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45A85-D9FC-C748-97D7-8FC4CC81B822}"/>
              </a:ext>
            </a:extLst>
          </p:cNvPr>
          <p:cNvSpPr txBox="1"/>
          <p:nvPr/>
        </p:nvSpPr>
        <p:spPr>
          <a:xfrm>
            <a:off x="9821197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19C1B-BAD7-4C4E-B0DC-A914C72CF988}"/>
              </a:ext>
            </a:extLst>
          </p:cNvPr>
          <p:cNvSpPr txBox="1"/>
          <p:nvPr/>
        </p:nvSpPr>
        <p:spPr>
          <a:xfrm>
            <a:off x="10125826" y="5008563"/>
            <a:ext cx="2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24AE7-8B90-F249-8FD0-7D11BA5A975F}"/>
              </a:ext>
            </a:extLst>
          </p:cNvPr>
          <p:cNvSpPr txBox="1"/>
          <p:nvPr/>
        </p:nvSpPr>
        <p:spPr>
          <a:xfrm>
            <a:off x="10378035" y="5008563"/>
            <a:ext cx="3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EC6A3-E6C2-5E43-8C63-1781160D230E}"/>
              </a:ext>
            </a:extLst>
          </p:cNvPr>
          <p:cNvSpPr txBox="1"/>
          <p:nvPr/>
        </p:nvSpPr>
        <p:spPr>
          <a:xfrm>
            <a:off x="10687302" y="5008563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6627B-2BA6-6A49-8D6D-130C4BEBC0A7}"/>
              </a:ext>
            </a:extLst>
          </p:cNvPr>
          <p:cNvSpPr txBox="1"/>
          <p:nvPr/>
        </p:nvSpPr>
        <p:spPr>
          <a:xfrm>
            <a:off x="10918594" y="5008563"/>
            <a:ext cx="3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8BD20-E03A-C141-865B-744A3085F1D9}"/>
              </a:ext>
            </a:extLst>
          </p:cNvPr>
          <p:cNvSpPr txBox="1"/>
          <p:nvPr/>
        </p:nvSpPr>
        <p:spPr>
          <a:xfrm>
            <a:off x="11187778" y="5008563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829AB-5DAE-9842-AF33-A2B2368CE2E8}"/>
              </a:ext>
            </a:extLst>
          </p:cNvPr>
          <p:cNvSpPr txBox="1"/>
          <p:nvPr/>
        </p:nvSpPr>
        <p:spPr>
          <a:xfrm>
            <a:off x="1300699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297D29-B347-FC49-8468-0CE2DB1EDC39}"/>
              </a:ext>
            </a:extLst>
          </p:cNvPr>
          <p:cNvSpPr txBox="1"/>
          <p:nvPr/>
        </p:nvSpPr>
        <p:spPr>
          <a:xfrm>
            <a:off x="1615854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577293-47DE-0843-9C60-91EBC78DAC55}"/>
              </a:ext>
            </a:extLst>
          </p:cNvPr>
          <p:cNvSpPr txBox="1"/>
          <p:nvPr/>
        </p:nvSpPr>
        <p:spPr>
          <a:xfrm>
            <a:off x="1870857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46733D-0DB2-504F-9327-DB06206384DE}"/>
              </a:ext>
            </a:extLst>
          </p:cNvPr>
          <p:cNvSpPr txBox="1"/>
          <p:nvPr/>
        </p:nvSpPr>
        <p:spPr>
          <a:xfrm>
            <a:off x="2147131" y="5178599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C0E3A-6374-7B43-AE1D-DA1C5CEB5263}"/>
              </a:ext>
            </a:extLst>
          </p:cNvPr>
          <p:cNvSpPr txBox="1"/>
          <p:nvPr/>
        </p:nvSpPr>
        <p:spPr>
          <a:xfrm>
            <a:off x="2465937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BE6BD0-6408-594A-A157-598FE6995F64}"/>
              </a:ext>
            </a:extLst>
          </p:cNvPr>
          <p:cNvSpPr txBox="1"/>
          <p:nvPr/>
        </p:nvSpPr>
        <p:spPr>
          <a:xfrm>
            <a:off x="270429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5A0017-3662-864E-8B5F-39D9F9D62504}"/>
              </a:ext>
            </a:extLst>
          </p:cNvPr>
          <p:cNvSpPr txBox="1"/>
          <p:nvPr/>
        </p:nvSpPr>
        <p:spPr>
          <a:xfrm>
            <a:off x="2932295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41BE20-3B8D-0045-A437-D7AA4F6E6F92}"/>
              </a:ext>
            </a:extLst>
          </p:cNvPr>
          <p:cNvSpPr txBox="1"/>
          <p:nvPr/>
        </p:nvSpPr>
        <p:spPr>
          <a:xfrm>
            <a:off x="3239472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E1BAC-B84B-B14E-8169-DF12A2A306F7}"/>
              </a:ext>
            </a:extLst>
          </p:cNvPr>
          <p:cNvSpPr txBox="1"/>
          <p:nvPr/>
        </p:nvSpPr>
        <p:spPr>
          <a:xfrm>
            <a:off x="3527698" y="5178599"/>
            <a:ext cx="38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E26013-9429-614F-9603-C7C3E783E82F}"/>
              </a:ext>
            </a:extLst>
          </p:cNvPr>
          <p:cNvSpPr txBox="1"/>
          <p:nvPr/>
        </p:nvSpPr>
        <p:spPr>
          <a:xfrm>
            <a:off x="3827459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J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74B7AD-03DD-A948-8245-945B0082F999}"/>
              </a:ext>
            </a:extLst>
          </p:cNvPr>
          <p:cNvSpPr txBox="1"/>
          <p:nvPr/>
        </p:nvSpPr>
        <p:spPr>
          <a:xfrm>
            <a:off x="4132088" y="5178599"/>
            <a:ext cx="258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8B583A-5E33-2B4B-8D4D-4F9DF53C1FB1}"/>
              </a:ext>
            </a:extLst>
          </p:cNvPr>
          <p:cNvSpPr txBox="1"/>
          <p:nvPr/>
        </p:nvSpPr>
        <p:spPr>
          <a:xfrm>
            <a:off x="4384297" y="5178599"/>
            <a:ext cx="31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642FA-8B96-C842-922E-69DAC0F42320}"/>
              </a:ext>
            </a:extLst>
          </p:cNvPr>
          <p:cNvSpPr txBox="1"/>
          <p:nvPr/>
        </p:nvSpPr>
        <p:spPr>
          <a:xfrm>
            <a:off x="4693564" y="5178599"/>
            <a:ext cx="29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1BAD3E-0AB2-D641-BEF7-DEC26DC00468}"/>
              </a:ext>
            </a:extLst>
          </p:cNvPr>
          <p:cNvSpPr txBox="1"/>
          <p:nvPr/>
        </p:nvSpPr>
        <p:spPr>
          <a:xfrm>
            <a:off x="4924856" y="5178599"/>
            <a:ext cx="33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01DEFD-FAC2-6743-AE03-B09543182C13}"/>
              </a:ext>
            </a:extLst>
          </p:cNvPr>
          <p:cNvSpPr txBox="1"/>
          <p:nvPr/>
        </p:nvSpPr>
        <p:spPr>
          <a:xfrm>
            <a:off x="5194040" y="5178599"/>
            <a:ext cx="33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ACFA04-3294-834B-84CF-9ADA7684C247}"/>
              </a:ext>
            </a:extLst>
          </p:cNvPr>
          <p:cNvSpPr/>
          <p:nvPr/>
        </p:nvSpPr>
        <p:spPr>
          <a:xfrm>
            <a:off x="2287080" y="1828800"/>
            <a:ext cx="178858" cy="354909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FF414C-1305-D947-A9D9-4C3D0516DBF5}"/>
              </a:ext>
            </a:extLst>
          </p:cNvPr>
          <p:cNvSpPr/>
          <p:nvPr/>
        </p:nvSpPr>
        <p:spPr>
          <a:xfrm>
            <a:off x="8306076" y="1828800"/>
            <a:ext cx="215627" cy="351099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8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34-4026-6340-ABC5-922746A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1E59-B03F-C748-92FA-BCC85BAB0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upper south fork tolt river basin</a:t>
            </a:r>
          </a:p>
          <a:p>
            <a:pPr lvl="1"/>
            <a:r>
              <a:rPr lang="en-US" dirty="0"/>
              <a:t>﻿ ﻿48.75000000000</a:t>
            </a:r>
          </a:p>
          <a:p>
            <a:pPr lvl="1"/>
            <a:r>
              <a:rPr lang="en-US" dirty="0"/>
              <a:t>﻿13.561506</a:t>
            </a:r>
          </a:p>
        </p:txBody>
      </p:sp>
    </p:spTree>
    <p:extLst>
      <p:ext uri="{BB962C8B-B14F-4D97-AF65-F5344CB8AC3E}">
        <p14:creationId xmlns:p14="http://schemas.microsoft.com/office/powerpoint/2010/main" val="79290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8073-0BCE-AD41-AFAC-D8A695F1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this stream gage for the rest of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A149-E6E3-6540-B743-6741D7028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USGS 12147600 SOUTH FORK TOLT RIVER NEAR INDEX, WA </a:t>
            </a:r>
            <a:r>
              <a:rPr lang="en-US" dirty="0">
                <a:solidFill>
                  <a:schemeClr val="accent6"/>
                </a:solidFill>
              </a:rPr>
              <a:t>(has turbidity)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82ED019-0783-BF47-9EA6-2B7CCFD7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01" y="2583730"/>
            <a:ext cx="7319581" cy="41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2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843A-E294-F541-BAC8-B69C3C83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B35B-FC9A-444E-AF84-4C9BBE5E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website: </a:t>
            </a:r>
            <a:r>
              <a:rPr lang="en-US" sz="1600" dirty="0">
                <a:hlinkClick r:id="rId2"/>
              </a:rPr>
              <a:t>https://waterdata.usgs.gov/nwis/dv?referred_module=sw&amp;site_no=12147600</a:t>
            </a:r>
            <a:endParaRPr lang="en-US" sz="1600" dirty="0"/>
          </a:p>
          <a:p>
            <a:r>
              <a:rPr lang="en-US" sz="1600" dirty="0"/>
              <a:t>Downloaded each parameter into files for the extent of the available dates. </a:t>
            </a:r>
          </a:p>
          <a:p>
            <a:pPr lvl="1"/>
            <a:r>
              <a:rPr lang="en-US" sz="1200" dirty="0"/>
              <a:t>Doing them all together took too long</a:t>
            </a:r>
          </a:p>
          <a:p>
            <a:pPr lvl="1"/>
            <a:r>
              <a:rPr lang="en-US" sz="1200" dirty="0"/>
              <a:t>See parameters that were used for discharge as an example below</a:t>
            </a:r>
          </a:p>
          <a:p>
            <a:r>
              <a:rPr lang="en-US" sz="1600" dirty="0"/>
              <a:t>The downloaded files are saved as /path/CEWA568/</a:t>
            </a:r>
            <a:r>
              <a:rPr lang="en-US" sz="1600" dirty="0" err="1"/>
              <a:t>final_project</a:t>
            </a:r>
            <a:r>
              <a:rPr lang="en-US" sz="1600" dirty="0"/>
              <a:t>/data/[variable]_</a:t>
            </a:r>
            <a:r>
              <a:rPr lang="en-US" sz="1600" dirty="0" err="1"/>
              <a:t>OG.dat</a:t>
            </a:r>
            <a:r>
              <a:rPr lang="en-US" sz="1600" dirty="0"/>
              <a:t> (e.g. </a:t>
            </a:r>
            <a:r>
              <a:rPr lang="en-US" sz="1600" dirty="0" err="1"/>
              <a:t>discharge_OG.dat</a:t>
            </a:r>
            <a:r>
              <a:rPr lang="en-US" sz="1600" dirty="0"/>
              <a:t>)</a:t>
            </a:r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D81E931A-7CDF-2843-818A-B59E72A1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2642"/>
            <a:ext cx="12192000" cy="27481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403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843A-E294-F541-BAC8-B69C3C83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</a:t>
            </a:r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D81E931A-7CDF-2843-818A-B59E72A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2642"/>
            <a:ext cx="12192000" cy="27481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30A1C8-2803-EB49-9E09-0BE852C869C0}"/>
              </a:ext>
            </a:extLst>
          </p:cNvPr>
          <p:cNvSpPr txBox="1"/>
          <p:nvPr/>
        </p:nvSpPr>
        <p:spPr>
          <a:xfrm>
            <a:off x="7270230" y="2173574"/>
            <a:ext cx="308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dates for all datasets: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39664C-36C4-A744-9F4D-F20FE6E0B193}"/>
              </a:ext>
            </a:extLst>
          </p:cNvPr>
          <p:cNvSpPr/>
          <p:nvPr/>
        </p:nvSpPr>
        <p:spPr>
          <a:xfrm>
            <a:off x="609600" y="4354286"/>
            <a:ext cx="5071672" cy="1416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601D4D-70A2-1B43-A790-B97D28FF64ED}"/>
              </a:ext>
            </a:extLst>
          </p:cNvPr>
          <p:cNvCxnSpPr/>
          <p:nvPr/>
        </p:nvCxnSpPr>
        <p:spPr>
          <a:xfrm flipH="1">
            <a:off x="5681272" y="2653259"/>
            <a:ext cx="2083633" cy="1701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2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F79A-B6FF-8D44-B55F-4E37A33C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Units/statistic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C381-94CE-684C-9F09-8DB25949A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Discharge: </a:t>
            </a:r>
            <a:r>
              <a:rPr lang="en-US" dirty="0"/>
              <a:t>cubic feet per second (Mean)</a:t>
            </a:r>
          </a:p>
          <a:p>
            <a:r>
              <a:rPr lang="en-US" b="1" dirty="0"/>
              <a:t>Temperature: </a:t>
            </a:r>
            <a:r>
              <a:rPr lang="en-US" dirty="0"/>
              <a:t>water, degrees Celsius (Maximum)</a:t>
            </a:r>
          </a:p>
          <a:p>
            <a:r>
              <a:rPr lang="en-US" b="1" dirty="0"/>
              <a:t>Temperature: </a:t>
            </a:r>
            <a:r>
              <a:rPr lang="en-US" dirty="0"/>
              <a:t>water, degrees Celsius (Minimum)</a:t>
            </a:r>
          </a:p>
          <a:p>
            <a:r>
              <a:rPr lang="en-US" b="1" dirty="0"/>
              <a:t>Temperature: </a:t>
            </a:r>
            <a:r>
              <a:rPr lang="en-US" dirty="0"/>
              <a:t>water, degrees Celsius (Mean)</a:t>
            </a:r>
          </a:p>
          <a:p>
            <a:r>
              <a:rPr lang="en-US" b="1" dirty="0"/>
              <a:t>Gage height: </a:t>
            </a:r>
            <a:r>
              <a:rPr lang="en-US" dirty="0"/>
              <a:t>feet (Mean)</a:t>
            </a:r>
          </a:p>
          <a:p>
            <a:r>
              <a:rPr lang="en-US" b="1" dirty="0"/>
              <a:t>Turbidity: </a:t>
            </a:r>
            <a:r>
              <a:rPr lang="en-US" dirty="0"/>
              <a:t>water, unfiltered, monochrome near infra-red LED light, 780-900 nm, detection angle 90 +-2.5 degrees, </a:t>
            </a:r>
            <a:r>
              <a:rPr lang="en-US" dirty="0" err="1"/>
              <a:t>formazin</a:t>
            </a:r>
            <a:r>
              <a:rPr lang="en-US" dirty="0"/>
              <a:t> nephelometric units (FNU) (Maximum)</a:t>
            </a:r>
          </a:p>
          <a:p>
            <a:r>
              <a:rPr lang="en-US" b="1" dirty="0"/>
              <a:t>Turbidity: </a:t>
            </a:r>
            <a:r>
              <a:rPr lang="en-US" dirty="0"/>
              <a:t>water, unfiltered, monochrome near infra-red LED light, 780-900 nm, detection angle 90 +-2.5 degrees, </a:t>
            </a:r>
            <a:r>
              <a:rPr lang="en-US" dirty="0" err="1"/>
              <a:t>formazin</a:t>
            </a:r>
            <a:r>
              <a:rPr lang="en-US" dirty="0"/>
              <a:t> nephelometric units (FNU) (Minimum)</a:t>
            </a:r>
          </a:p>
          <a:p>
            <a:r>
              <a:rPr lang="en-US" b="1" dirty="0"/>
              <a:t>Turbidity: </a:t>
            </a:r>
            <a:r>
              <a:rPr lang="en-US" dirty="0"/>
              <a:t>water, unfiltered, monochrome near infra-red LED light, 780-900 nm, detection angle 90 +-2.5 degrees, </a:t>
            </a:r>
            <a:r>
              <a:rPr lang="en-US" dirty="0" err="1"/>
              <a:t>formazin</a:t>
            </a:r>
            <a:r>
              <a:rPr lang="en-US" dirty="0"/>
              <a:t> nephelometric units (FNU) (Median)</a:t>
            </a:r>
          </a:p>
        </p:txBody>
      </p:sp>
    </p:spTree>
    <p:extLst>
      <p:ext uri="{BB962C8B-B14F-4D97-AF65-F5344CB8AC3E}">
        <p14:creationId xmlns:p14="http://schemas.microsoft.com/office/powerpoint/2010/main" val="214069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9984-01B8-294A-96EC-D69BEFE8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file with all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5440-3EEE-C54E-83EB-1421FA3B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commands are listed in the script:</a:t>
            </a:r>
          </a:p>
          <a:p>
            <a:pPr lvl="1"/>
            <a:r>
              <a:rPr lang="en-US" dirty="0"/>
              <a:t>/[Path]/CEWA568/</a:t>
            </a:r>
            <a:r>
              <a:rPr lang="en-US" dirty="0" err="1"/>
              <a:t>final_project</a:t>
            </a:r>
            <a:r>
              <a:rPr lang="en-US" dirty="0"/>
              <a:t>/data/</a:t>
            </a:r>
            <a:r>
              <a:rPr lang="en-US" dirty="0" err="1"/>
              <a:t>combine_datasets.py</a:t>
            </a:r>
            <a:endParaRPr lang="en-US" dirty="0"/>
          </a:p>
          <a:p>
            <a:r>
              <a:rPr lang="en-US" dirty="0"/>
              <a:t>The combined file is in :</a:t>
            </a:r>
          </a:p>
          <a:p>
            <a:pPr lvl="1"/>
            <a:r>
              <a:rPr lang="en-US" dirty="0"/>
              <a:t>/[Path]/CEWA568/</a:t>
            </a:r>
            <a:r>
              <a:rPr lang="en-US" dirty="0" err="1"/>
              <a:t>final_project</a:t>
            </a:r>
            <a:r>
              <a:rPr lang="en-US" dirty="0"/>
              <a:t>/data/all_data_12147600.csv</a:t>
            </a:r>
          </a:p>
          <a:p>
            <a:pPr lvl="1"/>
            <a:endParaRPr lang="en-US" dirty="0"/>
          </a:p>
          <a:p>
            <a:r>
              <a:rPr lang="en-US" dirty="0"/>
              <a:t>The script renames the columns to be more meaningful for quick analysis, and combines them by dates to be in the same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41652-C059-1D45-BF08-157584276F79}"/>
              </a:ext>
            </a:extLst>
          </p:cNvPr>
          <p:cNvSpPr txBox="1"/>
          <p:nvPr/>
        </p:nvSpPr>
        <p:spPr>
          <a:xfrm>
            <a:off x="419606" y="5761464"/>
            <a:ext cx="11352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</a:t>
            </a:r>
            <a:r>
              <a:rPr lang="en-US" sz="800" dirty="0" err="1"/>
              <a:t>uwresearch</a:t>
            </a:r>
            <a:r>
              <a:rPr lang="en-US" sz="800" dirty="0"/>
              <a:t>) Ginevras-MBP-2:data </a:t>
            </a:r>
            <a:r>
              <a:rPr lang="en-US" sz="800" dirty="0" err="1"/>
              <a:t>ginevramoore</a:t>
            </a:r>
            <a:r>
              <a:rPr lang="en-US" sz="800" dirty="0"/>
              <a:t>$ vi all_data_12147600.csv </a:t>
            </a:r>
          </a:p>
          <a:p>
            <a:br>
              <a:rPr lang="en-US" sz="800" dirty="0"/>
            </a:br>
            <a:endParaRPr lang="en-US" sz="800" dirty="0"/>
          </a:p>
          <a:p>
            <a:r>
              <a:rPr lang="en-US" sz="800" dirty="0"/>
              <a:t>datetime,mean_discharge,mean_discharge_cd,mean_gageheight,mean_gageheight_cd,max_temp,max_temp_cd,min_temp,min_temp_cd,mean_temp,mean_temp_cd,max_turbidity,max_turbidity_cd,min_turbidity,min_turbidity_cd,med_turbidity,med_turbidity_cd</a:t>
            </a:r>
          </a:p>
          <a:p>
            <a:r>
              <a:rPr lang="en-US" sz="800" dirty="0"/>
              <a:t>1959-12-01,90.0,A,nan,nan,nan,nan,nan,nan,nan,nan,nan,nan,nan,nan,nan,nan</a:t>
            </a:r>
          </a:p>
          <a:p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388F0-4212-3544-BF72-3997395E1DEE}"/>
              </a:ext>
            </a:extLst>
          </p:cNvPr>
          <p:cNvSpPr txBox="1"/>
          <p:nvPr/>
        </p:nvSpPr>
        <p:spPr>
          <a:xfrm>
            <a:off x="419606" y="5392132"/>
            <a:ext cx="288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names and first row: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1E60A-984C-D747-A4CD-D7EDB416365C}"/>
              </a:ext>
            </a:extLst>
          </p:cNvPr>
          <p:cNvSpPr txBox="1"/>
          <p:nvPr/>
        </p:nvSpPr>
        <p:spPr>
          <a:xfrm>
            <a:off x="3886328" y="6407795"/>
            <a:ext cx="830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is nan except for the mean discharge and the quality ([variable]_cd column)</a:t>
            </a:r>
          </a:p>
        </p:txBody>
      </p:sp>
    </p:spTree>
    <p:extLst>
      <p:ext uri="{BB962C8B-B14F-4D97-AF65-F5344CB8AC3E}">
        <p14:creationId xmlns:p14="http://schemas.microsoft.com/office/powerpoint/2010/main" val="375244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103C6D-8076-7F45-90C0-4EDE8476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5410" y="972434"/>
            <a:ext cx="10036118" cy="5705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38169-91AD-E04D-91F3-FFE8B5BE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A56F-859A-BC4F-9584-A9D460629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310" y="191135"/>
            <a:ext cx="10515600" cy="149955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Use this script to run all of the years available for this site:</a:t>
            </a:r>
          </a:p>
          <a:p>
            <a:pPr lvl="1"/>
            <a:r>
              <a:rPr lang="en-US" sz="1600" dirty="0"/>
              <a:t>/path/CEWA568/</a:t>
            </a:r>
            <a:r>
              <a:rPr lang="en-US" sz="1600" dirty="0" err="1"/>
              <a:t>final_project</a:t>
            </a:r>
            <a:r>
              <a:rPr lang="en-US" sz="1600" dirty="0"/>
              <a:t>/processing/</a:t>
            </a:r>
            <a:r>
              <a:rPr lang="en-US" sz="1600" dirty="0" err="1"/>
              <a:t>plot_all_years_individually.py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It calls: /path/CEWA568/</a:t>
            </a:r>
            <a:r>
              <a:rPr lang="en-US" sz="1600" dirty="0" err="1"/>
              <a:t>final_project</a:t>
            </a:r>
            <a:r>
              <a:rPr lang="en-US" sz="1600" dirty="0"/>
              <a:t>/processing/</a:t>
            </a:r>
            <a:r>
              <a:rPr lang="en-US" sz="1600" dirty="0" err="1"/>
              <a:t>plotyear.py</a:t>
            </a:r>
            <a:endParaRPr lang="en-US" sz="1600" dirty="0"/>
          </a:p>
          <a:p>
            <a:r>
              <a:rPr lang="en-US" sz="1600" dirty="0"/>
              <a:t>See arguments in notes for example of </a:t>
            </a:r>
            <a:r>
              <a:rPr lang="en-US" sz="1600" dirty="0" err="1"/>
              <a:t>plotyear.py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AE78A-4768-B745-85C2-A8B34235FE0B}"/>
              </a:ext>
            </a:extLst>
          </p:cNvPr>
          <p:cNvSpPr txBox="1"/>
          <p:nvPr/>
        </p:nvSpPr>
        <p:spPr>
          <a:xfrm>
            <a:off x="6096000" y="6308209"/>
            <a:ext cx="572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 these minimum/maximum values on the next slide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EAB6BF-13DD-7344-AE0B-1134989CF738}"/>
              </a:ext>
            </a:extLst>
          </p:cNvPr>
          <p:cNvCxnSpPr>
            <a:cxnSpLocks/>
          </p:cNvCxnSpPr>
          <p:nvPr/>
        </p:nvCxnSpPr>
        <p:spPr>
          <a:xfrm flipH="1" flipV="1">
            <a:off x="9229725" y="5129213"/>
            <a:ext cx="1506855" cy="1178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9ED984-A7C5-BE4A-B2AB-649815C50FC6}"/>
              </a:ext>
            </a:extLst>
          </p:cNvPr>
          <p:cNvCxnSpPr>
            <a:cxnSpLocks/>
          </p:cNvCxnSpPr>
          <p:nvPr/>
        </p:nvCxnSpPr>
        <p:spPr>
          <a:xfrm flipH="1" flipV="1">
            <a:off x="5972175" y="2185988"/>
            <a:ext cx="908685" cy="4122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3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</TotalTime>
  <Words>3197</Words>
  <Application>Microsoft Macintosh PowerPoint</Application>
  <PresentationFormat>Widescreen</PresentationFormat>
  <Paragraphs>380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Office Theme</vt:lpstr>
      <vt:lpstr>Tolt River Basin</vt:lpstr>
      <vt:lpstr>Tolt River Basin USGS Stream gage sites</vt:lpstr>
      <vt:lpstr>North fork stream gage</vt:lpstr>
      <vt:lpstr>Using this stream gage for the rest of the analysis</vt:lpstr>
      <vt:lpstr>Data download</vt:lpstr>
      <vt:lpstr>Data download</vt:lpstr>
      <vt:lpstr>Units/statistic</vt:lpstr>
      <vt:lpstr>Combined file with all of the data</vt:lpstr>
      <vt:lpstr>plotting</vt:lpstr>
      <vt:lpstr>Plotting mins and maxs to see if there is a trend in the timing or magnitude of these values</vt:lpstr>
      <vt:lpstr>Plotting mins and maxs to see if there is a trend in the timing or magnitude of these values</vt:lpstr>
      <vt:lpstr>Plotting mins and maxs to see if there is a trend in the timing or magnitude of these values</vt:lpstr>
      <vt:lpstr>Plotting mins and maxs to see if there is a trend in the timing or magnitude of these values</vt:lpstr>
      <vt:lpstr>plotting</vt:lpstr>
      <vt:lpstr>Plotting mins and maxs to see if there is a trend in the timing or magnitude of these values</vt:lpstr>
      <vt:lpstr>Plotting mins and maxs to see if there is a trend in the timing or magnitude of these values</vt:lpstr>
      <vt:lpstr>Plotting mins and maxs to see if there is a trend in the timing or magnitude of these values</vt:lpstr>
      <vt:lpstr>Plotting mins and maxs to see if there is a trend in the timing or magnitude of these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Tolt River Basin</dc:title>
  <dc:creator>Ginevra Moore</dc:creator>
  <cp:lastModifiedBy>Ginevra Moore</cp:lastModifiedBy>
  <cp:revision>60</cp:revision>
  <dcterms:created xsi:type="dcterms:W3CDTF">2021-01-20T20:25:31Z</dcterms:created>
  <dcterms:modified xsi:type="dcterms:W3CDTF">2021-03-04T18:30:06Z</dcterms:modified>
</cp:coreProperties>
</file>